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2" r:id="rId4"/>
    <p:sldId id="273" r:id="rId5"/>
    <p:sldId id="274" r:id="rId6"/>
    <p:sldId id="259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71" r:id="rId19"/>
    <p:sldId id="269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12" d="100"/>
          <a:sy n="112" d="100"/>
        </p:scale>
        <p:origin x="-156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B007E-5D66-4609-97C1-B402C35D51D0}" type="datetimeFigureOut">
              <a:rPr lang="pl-PL" smtClean="0"/>
              <a:pPr/>
              <a:t>24.09.2018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8D905-F274-45B0-90C2-C40283D8756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8D905-F274-45B0-90C2-C40283D87569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F78F-3EB4-46FD-83EB-5ED4D602DC8E}" type="datetimeFigureOut">
              <a:rPr lang="pl-PL" smtClean="0"/>
              <a:pPr/>
              <a:t>24.09.2018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FCCC-47CF-464C-97EB-064A7A72B0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F78F-3EB4-46FD-83EB-5ED4D602DC8E}" type="datetimeFigureOut">
              <a:rPr lang="pl-PL" smtClean="0"/>
              <a:pPr/>
              <a:t>24.09.2018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FCCC-47CF-464C-97EB-064A7A72B0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F78F-3EB4-46FD-83EB-5ED4D602DC8E}" type="datetimeFigureOut">
              <a:rPr lang="pl-PL" smtClean="0"/>
              <a:pPr/>
              <a:t>24.09.2018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FCCC-47CF-464C-97EB-064A7A72B0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F78F-3EB4-46FD-83EB-5ED4D602DC8E}" type="datetimeFigureOut">
              <a:rPr lang="pl-PL" smtClean="0"/>
              <a:pPr/>
              <a:t>24.09.2018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FCCC-47CF-464C-97EB-064A7A72B0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F78F-3EB4-46FD-83EB-5ED4D602DC8E}" type="datetimeFigureOut">
              <a:rPr lang="pl-PL" smtClean="0"/>
              <a:pPr/>
              <a:t>24.09.2018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FCCC-47CF-464C-97EB-064A7A72B0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F78F-3EB4-46FD-83EB-5ED4D602DC8E}" type="datetimeFigureOut">
              <a:rPr lang="pl-PL" smtClean="0"/>
              <a:pPr/>
              <a:t>24.09.2018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FCCC-47CF-464C-97EB-064A7A72B0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F78F-3EB4-46FD-83EB-5ED4D602DC8E}" type="datetimeFigureOut">
              <a:rPr lang="pl-PL" smtClean="0"/>
              <a:pPr/>
              <a:t>24.09.2018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FCCC-47CF-464C-97EB-064A7A72B0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F78F-3EB4-46FD-83EB-5ED4D602DC8E}" type="datetimeFigureOut">
              <a:rPr lang="pl-PL" smtClean="0"/>
              <a:pPr/>
              <a:t>24.09.2018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FCCC-47CF-464C-97EB-064A7A72B0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F78F-3EB4-46FD-83EB-5ED4D602DC8E}" type="datetimeFigureOut">
              <a:rPr lang="pl-PL" smtClean="0"/>
              <a:pPr/>
              <a:t>24.09.2018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FCCC-47CF-464C-97EB-064A7A72B0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F78F-3EB4-46FD-83EB-5ED4D602DC8E}" type="datetimeFigureOut">
              <a:rPr lang="pl-PL" smtClean="0"/>
              <a:pPr/>
              <a:t>24.09.2018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FCCC-47CF-464C-97EB-064A7A72B0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F78F-3EB4-46FD-83EB-5ED4D602DC8E}" type="datetimeFigureOut">
              <a:rPr lang="pl-PL" smtClean="0"/>
              <a:pPr/>
              <a:t>24.09.2018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FCCC-47CF-464C-97EB-064A7A72B0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AF78F-3EB4-46FD-83EB-5ED4D602DC8E}" type="datetimeFigureOut">
              <a:rPr lang="pl-PL" smtClean="0"/>
              <a:pPr/>
              <a:t>24.09.2018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3FCCC-47CF-464C-97EB-064A7A72B06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JĘZYK POLSKI </a:t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egzamin 2019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sz="4600" b="1" dirty="0"/>
              <a:t>Język polski jest jednym z obowiązkowych przedmiotów egzaminacyjnych na egzaminie ósmoklasisty i na egzaminie maturalnym.</a:t>
            </a:r>
            <a:endParaRPr lang="pl-PL" sz="4600" b="1" dirty="0" smtClean="0"/>
          </a:p>
          <a:p>
            <a:r>
              <a:rPr lang="pl-PL" sz="3600" dirty="0" smtClean="0"/>
              <a:t/>
            </a:r>
            <a:br>
              <a:rPr lang="pl-PL" sz="3600" dirty="0" smtClean="0"/>
            </a:b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LEKTURY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    W </a:t>
            </a:r>
            <a:r>
              <a:rPr lang="pl-PL" b="1" dirty="0"/>
              <a:t>arkuszu egzaminacyjnym znajdą się zadania sprawdzające znajomość treści i problematyki </a:t>
            </a:r>
            <a:r>
              <a:rPr lang="pl-PL" b="1" dirty="0">
                <a:solidFill>
                  <a:srgbClr val="FF0000"/>
                </a:solidFill>
              </a:rPr>
              <a:t>lektur obowiązkowych</a:t>
            </a:r>
            <a:r>
              <a:rPr lang="pl-PL" b="1" dirty="0"/>
              <a:t>.</a:t>
            </a:r>
            <a:endParaRPr lang="pl-PL" b="0" dirty="0" smtClean="0"/>
          </a:p>
          <a:p>
            <a:pPr>
              <a:buNone/>
            </a:pPr>
            <a:r>
              <a:rPr lang="pl-PL" b="1" dirty="0" smtClean="0"/>
              <a:t>    W </a:t>
            </a:r>
            <a:r>
              <a:rPr lang="pl-PL" b="1" dirty="0"/>
              <a:t>latach 2019–2021 na egzaminie będą pojawiały się pytania dotyczące lektur obowiązkowych </a:t>
            </a:r>
            <a:r>
              <a:rPr lang="pl-PL" b="1" dirty="0">
                <a:solidFill>
                  <a:srgbClr val="FF0000"/>
                </a:solidFill>
              </a:rPr>
              <a:t>tylko dla klasy VII i VIII</a:t>
            </a:r>
            <a:r>
              <a:rPr lang="pl-PL" b="1" dirty="0"/>
              <a:t>.</a:t>
            </a:r>
            <a:endParaRPr lang="pl-PL" b="0" dirty="0" smtClean="0"/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LEKTURY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	Od </a:t>
            </a:r>
            <a:r>
              <a:rPr lang="pl-PL" b="1" dirty="0"/>
              <a:t>roku 2022 na egzaminie będą pojawiały się pytania dotyczące lektur obowiązkowych dla klas </a:t>
            </a:r>
            <a:r>
              <a:rPr lang="pl-PL" b="1" dirty="0" smtClean="0">
                <a:solidFill>
                  <a:srgbClr val="FF0000"/>
                </a:solidFill>
              </a:rPr>
              <a:t>IV – VIII</a:t>
            </a:r>
            <a:r>
              <a:rPr lang="pl-PL" b="1" dirty="0">
                <a:solidFill>
                  <a:srgbClr val="FF0000"/>
                </a:solidFill>
              </a:rPr>
              <a:t>.</a:t>
            </a:r>
            <a:endParaRPr lang="pl-PL" b="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ZADANIA  DOTYCZĄCE POEZJI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/>
              <a:t>W arkuszu (od 2019 r.) mogą się również pojawić zadania oparte na </a:t>
            </a:r>
            <a:r>
              <a:rPr lang="pl-PL" b="1" dirty="0">
                <a:solidFill>
                  <a:srgbClr val="FF0000"/>
                </a:solidFill>
              </a:rPr>
              <a:t>tekstach poetyckich </a:t>
            </a:r>
            <a:r>
              <a:rPr lang="pl-PL" b="1" dirty="0"/>
              <a:t>–zarówno autorów wskazanych w podstawie programowej, jak i innych. </a:t>
            </a:r>
            <a:endParaRPr lang="pl-PL" b="1" dirty="0" smtClean="0"/>
          </a:p>
          <a:p>
            <a:r>
              <a:rPr lang="pl-PL" b="1" dirty="0"/>
              <a:t>Zadania te nie będą sprawdzały znajomości treści konkretnego utworu poetyckiego, ale sprawdzą umiejętność </a:t>
            </a:r>
            <a:r>
              <a:rPr lang="pl-PL" b="1" dirty="0">
                <a:solidFill>
                  <a:srgbClr val="FF0000"/>
                </a:solidFill>
              </a:rPr>
              <a:t>analizy i interpretacji </a:t>
            </a:r>
            <a:r>
              <a:rPr lang="pl-PL" b="1" dirty="0"/>
              <a:t>tego typu tekstów.</a:t>
            </a:r>
            <a:endParaRPr lang="pl-PL" b="1" dirty="0" smtClean="0"/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PUNKTACJA !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    Liczba </a:t>
            </a:r>
            <a:r>
              <a:rPr lang="pl-PL" b="1" dirty="0"/>
              <a:t>zadań oraz liczbę punktów możliwych do uzyskania za poszczególne rodzaje zadań:</a:t>
            </a:r>
            <a:endParaRPr lang="pl-PL" b="0" dirty="0" smtClean="0"/>
          </a:p>
          <a:p>
            <a:pPr fontAlgn="base"/>
            <a:r>
              <a:rPr lang="pl-PL" b="1" dirty="0">
                <a:solidFill>
                  <a:srgbClr val="FF0000"/>
                </a:solidFill>
              </a:rPr>
              <a:t>ZAMKNIĘTE</a:t>
            </a:r>
            <a:r>
              <a:rPr lang="pl-PL" b="1" dirty="0"/>
              <a:t>:  12-17 </a:t>
            </a:r>
            <a:r>
              <a:rPr lang="pl-PL" b="1" dirty="0" smtClean="0"/>
              <a:t>zadań, </a:t>
            </a:r>
          </a:p>
          <a:p>
            <a:pPr fontAlgn="base">
              <a:buNone/>
            </a:pPr>
            <a:r>
              <a:rPr lang="pl-PL" b="1" dirty="0"/>
              <a:t> </a:t>
            </a:r>
            <a:r>
              <a:rPr lang="pl-PL" b="1" dirty="0" smtClean="0"/>
              <a:t>                           12-17 punktów;  30% testu</a:t>
            </a:r>
            <a:endParaRPr lang="pl-PL" b="1" dirty="0"/>
          </a:p>
          <a:p>
            <a:r>
              <a:rPr lang="pl-PL" b="1" dirty="0">
                <a:solidFill>
                  <a:srgbClr val="0070C0"/>
                </a:solidFill>
              </a:rPr>
              <a:t>OTWARTE</a:t>
            </a:r>
            <a:r>
              <a:rPr lang="pl-PL" b="1" dirty="0"/>
              <a:t>: 5-9 </a:t>
            </a:r>
            <a:r>
              <a:rPr lang="pl-PL" b="1" dirty="0" smtClean="0"/>
              <a:t>(w tym wypracowanie za </a:t>
            </a:r>
            <a:r>
              <a:rPr lang="pl-PL" b="1" dirty="0"/>
              <a:t>20 </a:t>
            </a:r>
            <a:r>
              <a:rPr lang="pl-PL" b="1" dirty="0" err="1" smtClean="0"/>
              <a:t>pkt</a:t>
            </a:r>
            <a:r>
              <a:rPr lang="pl-PL" b="1" dirty="0" smtClean="0"/>
              <a:t>),</a:t>
            </a:r>
            <a:endParaRPr lang="pl-PL" b="1" dirty="0" smtClean="0"/>
          </a:p>
          <a:p>
            <a:pPr>
              <a:buNone/>
            </a:pPr>
            <a:r>
              <a:rPr lang="pl-PL" b="1" dirty="0"/>
              <a:t> </a:t>
            </a:r>
            <a:r>
              <a:rPr lang="pl-PL" b="1" dirty="0" smtClean="0"/>
              <a:t>                       </a:t>
            </a:r>
            <a:r>
              <a:rPr lang="pl-PL" b="1" dirty="0"/>
              <a:t>28-36 </a:t>
            </a:r>
            <a:r>
              <a:rPr lang="pl-PL" b="1" dirty="0" smtClean="0"/>
              <a:t>punktów</a:t>
            </a:r>
            <a:r>
              <a:rPr lang="pl-PL" b="1" dirty="0" smtClean="0"/>
              <a:t>;   </a:t>
            </a:r>
            <a:r>
              <a:rPr lang="pl-PL" b="1" dirty="0"/>
              <a:t>70 </a:t>
            </a:r>
            <a:r>
              <a:rPr lang="pl-PL" b="1" dirty="0" smtClean="0"/>
              <a:t>% testu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tx2"/>
                </a:solidFill>
              </a:rPr>
              <a:t>UWAGI DODATKOWE </a:t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(wypracowanie)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1. Jeżeli wypowiedź w całości jest nie na temat, egzaminator oceni ją na 0 pkt.</a:t>
            </a:r>
            <a:endParaRPr lang="pl-PL" b="1" dirty="0" smtClean="0"/>
          </a:p>
          <a:p>
            <a:pPr>
              <a:buNone/>
            </a:pPr>
            <a:r>
              <a:rPr lang="pl-PL" b="1" dirty="0"/>
              <a:t>2. Jeżeli w wypowiedzi uczeń w ogóle nie odwołał się do treści lektury obowiązkowej wskazanej w poleceniu, za całą wypowiedź egzaminator przyzna 0 pkt.</a:t>
            </a:r>
            <a:endParaRPr lang="pl-PL" b="1" dirty="0" smtClean="0"/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UWAGI DODATKOWE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/>
              <a:t>3. Jeżeli wypowiedź jest nieczytelna, egzaminator oceni ją na 0 pkt.</a:t>
            </a:r>
            <a:endParaRPr lang="pl-PL" b="0" dirty="0" smtClean="0"/>
          </a:p>
          <a:p>
            <a:pPr>
              <a:buNone/>
            </a:pPr>
            <a:r>
              <a:rPr lang="pl-PL" b="1" dirty="0"/>
              <a:t>4. Jeżeli wypowiedź nie zawiera w ogóle rozwinięcia (np. uczeń napisał tylko wstęp), egzaminator przyzna 0 </a:t>
            </a:r>
            <a:r>
              <a:rPr lang="pl-PL" b="1" dirty="0" smtClean="0"/>
              <a:t>pkt. </a:t>
            </a:r>
            <a:r>
              <a:rPr lang="pl-PL" b="1" dirty="0"/>
              <a:t>w każdym kryterium.</a:t>
            </a:r>
            <a:endParaRPr lang="pl-PL" b="0" dirty="0" smtClean="0"/>
          </a:p>
          <a:p>
            <a:pPr>
              <a:buNone/>
            </a:pPr>
            <a:r>
              <a:rPr lang="pl-PL" b="1" dirty="0"/>
              <a:t>5. Jeżeli wypowiedź zawiera 180 słów lub mniej, jest oceniana tylko w kilku kryteriach, w pozostałych kryteriach egzaminator przyzna  0 punktów.</a:t>
            </a:r>
            <a:endParaRPr lang="pl-PL" b="0" dirty="0" smtClean="0"/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UWAGI DODATKOWE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/>
              <a:t>6. Jeżeli wypowiedź jest napisana niesamodzielnie, np. zawiera fragmenty odtworzone  z podręcznika, zadania zawartego w arkuszu egzaminacyjnym lub innego źródła, w tym internetowego, lub jest przepisana od innego ucznia, wówczas egzamin z języka polskiego, w przypadku takiego ucznia, zostanie </a:t>
            </a:r>
            <a:r>
              <a:rPr lang="pl-PL" b="1" u="sng" dirty="0"/>
              <a:t>unieważniony</a:t>
            </a:r>
            <a:r>
              <a:rPr lang="pl-PL" b="1" dirty="0"/>
              <a:t>.</a:t>
            </a:r>
            <a:endParaRPr lang="pl-PL" b="0" dirty="0" smtClean="0"/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NOWOŚCI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70C0"/>
                </a:solidFill>
              </a:rPr>
              <a:t>Zwiększenie stosunku  ilości punktów z  zadań zamkniętych do otwartych (test gimnazjalny-ok.60% / 40% ; test ósmoklasisty- 30% / 70%).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Większa ilość pytań z konkretnej wiedzy, zwłaszcza lekturowej.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Wybór jednego z dwóch tematów dużych prac pisemnych , w których uczeń wykazuje się wiedzą lekturową.</a:t>
            </a:r>
            <a:endParaRPr lang="pl-PL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NOWOŚCI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70C0"/>
                </a:solidFill>
              </a:rPr>
              <a:t>Zwiększona ilość punktów za duże zadanie otwarte (test gimnazjalny-10 </a:t>
            </a:r>
            <a:r>
              <a:rPr lang="pl-PL" dirty="0" err="1" smtClean="0">
                <a:solidFill>
                  <a:srgbClr val="0070C0"/>
                </a:solidFill>
              </a:rPr>
              <a:t>pkt</a:t>
            </a:r>
            <a:r>
              <a:rPr lang="pl-PL" dirty="0" smtClean="0">
                <a:solidFill>
                  <a:srgbClr val="0070C0"/>
                </a:solidFill>
              </a:rPr>
              <a:t>, </a:t>
            </a:r>
            <a:r>
              <a:rPr lang="pl-PL" dirty="0" smtClean="0">
                <a:solidFill>
                  <a:srgbClr val="0070C0"/>
                </a:solidFill>
              </a:rPr>
              <a:t>test ósmoklasisty-20 </a:t>
            </a:r>
            <a:r>
              <a:rPr lang="pl-PL" dirty="0" err="1" smtClean="0">
                <a:solidFill>
                  <a:srgbClr val="0070C0"/>
                </a:solidFill>
              </a:rPr>
              <a:t>pkt</a:t>
            </a:r>
            <a:r>
              <a:rPr lang="pl-PL" dirty="0" smtClean="0">
                <a:solidFill>
                  <a:srgbClr val="0070C0"/>
                </a:solidFill>
              </a:rPr>
              <a:t>).</a:t>
            </a:r>
            <a:endParaRPr lang="pl-PL" dirty="0" smtClean="0">
              <a:solidFill>
                <a:srgbClr val="0070C0"/>
              </a:solidFill>
            </a:endParaRPr>
          </a:p>
          <a:p>
            <a:r>
              <a:rPr lang="pl-PL" dirty="0" smtClean="0">
                <a:solidFill>
                  <a:srgbClr val="0070C0"/>
                </a:solidFill>
              </a:rPr>
              <a:t>We wszystkich zadaniach otwartych brane są pod uwagę: język, ortografia i interpunkcja.</a:t>
            </a:r>
            <a:endParaRPr lang="pl-PL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              Materiały można odnaleźć na stronie:</a:t>
            </a:r>
          </a:p>
          <a:p>
            <a:pPr>
              <a:buNone/>
            </a:pPr>
            <a:r>
              <a:rPr lang="pl-PL" dirty="0" err="1" smtClean="0"/>
              <a:t>cke.gov.pl</a:t>
            </a:r>
            <a:r>
              <a:rPr lang="pl-PL" dirty="0" smtClean="0"/>
              <a:t>  w zakładkach:</a:t>
            </a:r>
          </a:p>
          <a:p>
            <a:pPr>
              <a:buNone/>
            </a:pPr>
            <a:r>
              <a:rPr lang="pl-PL" dirty="0" smtClean="0"/>
              <a:t>-egzamin ósmoklasisty&gt; informatory&gt; informator o egzaminie ósmoklasisty z języka polskiego</a:t>
            </a:r>
          </a:p>
          <a:p>
            <a:pPr>
              <a:buNone/>
            </a:pPr>
            <a:r>
              <a:rPr lang="pl-PL" dirty="0" smtClean="0"/>
              <a:t>-egzamin </a:t>
            </a:r>
            <a:r>
              <a:rPr lang="pl-PL" dirty="0" err="1" smtClean="0"/>
              <a:t>ósmoklasisty&gt;o</a:t>
            </a:r>
            <a:r>
              <a:rPr lang="pl-PL" dirty="0" smtClean="0"/>
              <a:t> egzaminie</a:t>
            </a:r>
          </a:p>
          <a:p>
            <a:pPr>
              <a:buNone/>
            </a:pPr>
            <a:r>
              <a:rPr lang="pl-PL" dirty="0" smtClean="0"/>
              <a:t>-egzamin </a:t>
            </a:r>
            <a:r>
              <a:rPr lang="pl-PL" dirty="0" err="1" smtClean="0"/>
              <a:t>ósmoklasisty&gt;arkusze</a:t>
            </a:r>
            <a:endParaRPr lang="pl-PL" dirty="0" smtClean="0"/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                    </a:t>
            </a:r>
            <a:r>
              <a:rPr lang="pl-PL" dirty="0" smtClean="0">
                <a:solidFill>
                  <a:schemeClr val="tx2"/>
                </a:solidFill>
              </a:rPr>
              <a:t>DZIĘKUJĘ ZA UWAGĘ</a:t>
            </a:r>
            <a:endParaRPr lang="pl-PL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CZAS TRWANIA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z="3800" b="1" dirty="0" smtClean="0"/>
              <a:t>Egzamin ósmoklasisty  z języka polskiego trwa  </a:t>
            </a:r>
            <a:r>
              <a:rPr lang="pl-PL" sz="3800" b="1" u="sng" dirty="0" smtClean="0">
                <a:solidFill>
                  <a:srgbClr val="FF0000"/>
                </a:solidFill>
              </a:rPr>
              <a:t>120 minut.</a:t>
            </a:r>
          </a:p>
          <a:p>
            <a:pPr>
              <a:buNone/>
            </a:pPr>
            <a:endParaRPr lang="pl-PL" sz="3800" b="1" u="sng" dirty="0" smtClean="0">
              <a:solidFill>
                <a:srgbClr val="FF0000"/>
              </a:solidFill>
            </a:endParaRPr>
          </a:p>
          <a:p>
            <a:r>
              <a:rPr lang="pl-PL" sz="3800" b="1" dirty="0" smtClean="0"/>
              <a:t> Czas trwania egzaminu może zostać wydłużony w przypadku uczniów ze specjalnymi potrzebami edukacyjnymi, w tym niepełnosprawnych  oraz w przypadku cudzoziemców.</a:t>
            </a:r>
            <a:endParaRPr lang="pl-PL" sz="3800" b="0" dirty="0" smtClean="0"/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b="1" u="sng" dirty="0" smtClean="0"/>
          </a:p>
          <a:p>
            <a:endParaRPr lang="pl-PL" b="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70C0"/>
                </a:solidFill>
              </a:rPr>
              <a:t>OPIS ARKUSZA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Pierwsza część </a:t>
            </a:r>
            <a:r>
              <a:rPr lang="pl-PL" b="1" dirty="0" smtClean="0"/>
              <a:t>- zadania zorganizowane wokół dwóch tekstów :</a:t>
            </a:r>
          </a:p>
          <a:p>
            <a:pPr>
              <a:buNone/>
            </a:pPr>
            <a:r>
              <a:rPr lang="pl-PL" b="1" dirty="0" smtClean="0"/>
              <a:t> a) </a:t>
            </a:r>
            <a:r>
              <a:rPr lang="pl-PL" b="1" dirty="0" smtClean="0">
                <a:solidFill>
                  <a:srgbClr val="FF0000"/>
                </a:solidFill>
              </a:rPr>
              <a:t>tekstu literackiego </a:t>
            </a:r>
            <a:r>
              <a:rPr lang="pl-PL" b="1" dirty="0" smtClean="0"/>
              <a:t>(poezji, epiki albo dramatu) </a:t>
            </a:r>
          </a:p>
          <a:p>
            <a:pPr>
              <a:buNone/>
            </a:pPr>
            <a:r>
              <a:rPr lang="pl-PL" b="1" dirty="0" smtClean="0"/>
              <a:t> b) </a:t>
            </a:r>
            <a:r>
              <a:rPr lang="pl-PL" b="1" dirty="0" smtClean="0">
                <a:solidFill>
                  <a:srgbClr val="FF0000"/>
                </a:solidFill>
              </a:rPr>
              <a:t>tekstu nieliterackiego </a:t>
            </a:r>
            <a:r>
              <a:rPr lang="pl-PL" b="1" dirty="0" smtClean="0"/>
              <a:t>(naukowego, popularnonaukowego albo publicystycznego). Łącznie oba teksty będą liczyły nie więcej niż 1000 słów. Większość zadań w tej części arkusza będzie się odnosić bezpośrednio do ww. tekstów. 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70C0"/>
                </a:solidFill>
              </a:rPr>
              <a:t>OPIS ARKUSZA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Wśród zadań w tej części arkusza mogą pojawić się również: </a:t>
            </a:r>
            <a:endParaRPr lang="pl-PL" b="1" dirty="0"/>
          </a:p>
          <a:p>
            <a:r>
              <a:rPr lang="pl-PL" b="1" dirty="0" smtClean="0"/>
              <a:t>zadania zawierające fragmenty innych tekstów literackich i nieliterackich, teksty ikoniczne (np. plakat, reprodukcję obrazu), przysłowia, powiedzenia, frazeologizmy itp. ORAZ/LUB</a:t>
            </a:r>
          </a:p>
          <a:p>
            <a:r>
              <a:rPr lang="pl-PL" b="1" dirty="0" smtClean="0"/>
              <a:t>zadania samodzielne, nieodnoszące się do tekstów wymienionych w </a:t>
            </a:r>
            <a:r>
              <a:rPr lang="pl-PL" b="1" dirty="0" err="1" smtClean="0"/>
              <a:t>pkt</a:t>
            </a:r>
            <a:r>
              <a:rPr lang="pl-PL" b="1" dirty="0" smtClean="0"/>
              <a:t> a) lub b).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70C0"/>
                </a:solidFill>
              </a:rPr>
              <a:t>OPIS ARKUSZA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	</a:t>
            </a:r>
            <a:r>
              <a:rPr lang="pl-PL" b="1" dirty="0" smtClean="0">
                <a:solidFill>
                  <a:srgbClr val="FF0000"/>
                </a:solidFill>
              </a:rPr>
              <a:t>W drugiej części arkusza </a:t>
            </a:r>
            <a:r>
              <a:rPr lang="pl-PL" b="1" dirty="0" smtClean="0"/>
              <a:t>- propozycje dwóch tematów wypracowań, z których uczeń wybiera jeden i pisze tekst nie krótszy niż 200 słów. Uczeń  dokonuje wyboru spośród: </a:t>
            </a:r>
          </a:p>
          <a:p>
            <a:pPr>
              <a:buNone/>
            </a:pPr>
            <a:r>
              <a:rPr lang="pl-PL" b="1" dirty="0" smtClean="0"/>
              <a:t>a) tematu o charakterze twórczym (np. opowiadanie twórcze) </a:t>
            </a:r>
          </a:p>
          <a:p>
            <a:pPr>
              <a:buNone/>
            </a:pPr>
            <a:r>
              <a:rPr lang="pl-PL" b="1" dirty="0" smtClean="0"/>
              <a:t>b) tematu o charakterze argumentacyjnym (np. rozprawka, artykuł, przemówienie). Każdy temat będzie wymagał odwołania się do obowiązkowej lektury szkolnej ORAZ/LUB do utworu bądź utworów samodzielnie wybranych przez ucznia.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TYPY ZADAŃ ZAMKNIĘTYCH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0" dirty="0" smtClean="0"/>
              <a:t> </a:t>
            </a:r>
            <a:r>
              <a:rPr lang="pl-PL" b="1" dirty="0">
                <a:solidFill>
                  <a:srgbClr val="FF0000"/>
                </a:solidFill>
              </a:rPr>
              <a:t>Zadania zamknięte </a:t>
            </a:r>
            <a:r>
              <a:rPr lang="pl-PL" b="1" dirty="0"/>
              <a:t>to takie, w których uczeń wybiera odpowiedź spośród podanych. </a:t>
            </a:r>
            <a:endParaRPr lang="pl-PL" b="1" dirty="0" smtClean="0"/>
          </a:p>
          <a:p>
            <a:pPr>
              <a:buNone/>
            </a:pPr>
            <a:endParaRPr lang="pl-PL" b="0" dirty="0" smtClean="0"/>
          </a:p>
          <a:p>
            <a:r>
              <a:rPr lang="pl-PL" b="1" dirty="0"/>
              <a:t>Wśród zadań zamkniętych znajdą się m.in. </a:t>
            </a:r>
            <a:r>
              <a:rPr lang="pl-PL" b="1" dirty="0" smtClean="0"/>
              <a:t>zadania wielokrotnego wyboru, </a:t>
            </a:r>
            <a:r>
              <a:rPr lang="pl-PL" b="1" dirty="0"/>
              <a:t>zadania typu prawda-fałsz oraz zadania na dobieranie.</a:t>
            </a:r>
            <a:endParaRPr lang="pl-PL" b="0" dirty="0" smtClean="0"/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286000" y="241333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b="0" dirty="0" smtClean="0"/>
          </a:p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TYPY ZADAŃ OTWARTYCH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>
              <a:buNone/>
            </a:pPr>
            <a:endParaRPr lang="pl-PL" b="0" dirty="0" smtClean="0"/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071538" y="1571612"/>
            <a:ext cx="68580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>
                <a:solidFill>
                  <a:srgbClr val="FF0000"/>
                </a:solidFill>
              </a:rPr>
              <a:t>Zadania otwarte</a:t>
            </a:r>
            <a:r>
              <a:rPr lang="pl-PL" sz="2400" b="1" dirty="0"/>
              <a:t> to takie, w których uczeń samodzielnie formułuje odpowiedź. Wśród zadań otwartych znajdą się:</a:t>
            </a:r>
            <a:endParaRPr lang="pl-PL" sz="2400" b="0" dirty="0" smtClean="0"/>
          </a:p>
          <a:p>
            <a:pPr algn="just" fontAlgn="base">
              <a:buFont typeface="Arial" pitchFamily="34" charset="0"/>
              <a:buChar char="•"/>
            </a:pPr>
            <a:r>
              <a:rPr lang="pl-PL" sz="2400" b="1" dirty="0" smtClean="0"/>
              <a:t> zadania </a:t>
            </a:r>
            <a:r>
              <a:rPr lang="pl-PL" sz="2400" b="1" dirty="0"/>
              <a:t>z luką, wymagające uzupełnienia zdania bądź krótkiego tekstu jednym lub kilkoma wyrazami;</a:t>
            </a:r>
          </a:p>
          <a:p>
            <a:pPr algn="just" fontAlgn="base">
              <a:buFont typeface="Arial" pitchFamily="34" charset="0"/>
              <a:buChar char="•"/>
            </a:pPr>
            <a:r>
              <a:rPr lang="pl-PL" sz="2400" b="1" dirty="0" smtClean="0"/>
              <a:t> zadania </a:t>
            </a:r>
            <a:r>
              <a:rPr lang="pl-PL" sz="2400" b="1" dirty="0"/>
              <a:t>krótkiej odpowiedzi, wymagające stworzenia krótkiego tekstu, w tym zadania sprawdzające umiejętność tworzenia różnych form użytkowych, np. ogłoszenia, zaproszenia, dedykacji;</a:t>
            </a:r>
          </a:p>
          <a:p>
            <a:pPr algn="just" fontAlgn="base">
              <a:buFont typeface="Arial" pitchFamily="34" charset="0"/>
              <a:buChar char="•"/>
            </a:pPr>
            <a:r>
              <a:rPr lang="pl-PL" sz="2400" b="1" dirty="0" smtClean="0"/>
              <a:t> zadanie </a:t>
            </a:r>
            <a:r>
              <a:rPr lang="pl-PL" sz="2400" b="1" dirty="0"/>
              <a:t>rozszerzonej odpowiedzi, wymagające napisania wypracowania.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CO BĘDZIE SPRAWDZANE ?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W zadaniach egzaminacyjnych szczególny nacisk zostanie położony na sprawdzanie umiejętności związanych z:</a:t>
            </a:r>
            <a:endParaRPr lang="pl-PL" b="0" dirty="0" smtClean="0"/>
          </a:p>
          <a:p>
            <a:pPr fontAlgn="base"/>
            <a:r>
              <a:rPr lang="pl-PL" b="1" dirty="0" smtClean="0">
                <a:solidFill>
                  <a:srgbClr val="FF0000"/>
                </a:solidFill>
              </a:rPr>
              <a:t>argumentowaniem</a:t>
            </a:r>
            <a:r>
              <a:rPr lang="pl-PL" b="1" dirty="0" smtClean="0"/>
              <a:t>,</a:t>
            </a:r>
            <a:endParaRPr lang="pl-PL" b="1" dirty="0">
              <a:solidFill>
                <a:srgbClr val="FF0000"/>
              </a:solidFill>
            </a:endParaRPr>
          </a:p>
          <a:p>
            <a:pPr fontAlgn="base"/>
            <a:r>
              <a:rPr lang="pl-PL" b="1" dirty="0">
                <a:solidFill>
                  <a:srgbClr val="FF0000"/>
                </a:solidFill>
              </a:rPr>
              <a:t>wnioskowaniem</a:t>
            </a:r>
            <a:r>
              <a:rPr lang="pl-PL" b="1" dirty="0"/>
              <a:t>, </a:t>
            </a:r>
          </a:p>
          <a:p>
            <a:pPr fontAlgn="base"/>
            <a:r>
              <a:rPr lang="pl-PL" b="1" dirty="0">
                <a:solidFill>
                  <a:srgbClr val="FF0000"/>
                </a:solidFill>
              </a:rPr>
              <a:t>formułowaniem opinii</a:t>
            </a:r>
            <a:r>
              <a:rPr lang="pl-PL" b="1" dirty="0"/>
              <a:t>.</a:t>
            </a:r>
          </a:p>
          <a:p>
            <a:pPr>
              <a:buNone/>
            </a:pPr>
            <a:r>
              <a:rPr lang="pl-PL" b="0" dirty="0" smtClean="0"/>
              <a:t/>
            </a:r>
            <a:br>
              <a:rPr lang="pl-PL" b="0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CO BĘDZIE SPRAWDZANE?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Udzielenie poprawnej odpowiedzi będzie wymagało również kompetencji literackich</a:t>
            </a:r>
            <a:endParaRPr lang="pl-PL" b="0" dirty="0" smtClean="0"/>
          </a:p>
          <a:p>
            <a:pPr>
              <a:buNone/>
            </a:pPr>
            <a:r>
              <a:rPr lang="pl-PL" b="1" dirty="0" smtClean="0"/>
              <a:t>    (</a:t>
            </a:r>
            <a:r>
              <a:rPr lang="pl-PL" b="1" dirty="0"/>
              <a:t>np. rozumienia sensu utworów), kulturowych (np. interpretacji plakatu, obrazu), językowych (np. świadomego korzystania z różnych środków językowych).</a:t>
            </a:r>
            <a:endParaRPr lang="pl-PL" b="0" dirty="0" smtClean="0"/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581</Words>
  <Application>Microsoft Office PowerPoint</Application>
  <PresentationFormat>Pokaz na ekranie (4:3)</PresentationFormat>
  <Paragraphs>89</Paragraphs>
  <Slides>19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JĘZYK POLSKI  egzamin 2019</vt:lpstr>
      <vt:lpstr>CZAS TRWANIA</vt:lpstr>
      <vt:lpstr>OPIS ARKUSZA</vt:lpstr>
      <vt:lpstr>OPIS ARKUSZA</vt:lpstr>
      <vt:lpstr>OPIS ARKUSZA</vt:lpstr>
      <vt:lpstr>TYPY ZADAŃ ZAMKNIĘTYCH</vt:lpstr>
      <vt:lpstr>TYPY ZADAŃ OTWARTYCH</vt:lpstr>
      <vt:lpstr>CO BĘDZIE SPRAWDZANE ?</vt:lpstr>
      <vt:lpstr>CO BĘDZIE SPRAWDZANE?</vt:lpstr>
      <vt:lpstr>LEKTURY</vt:lpstr>
      <vt:lpstr>LEKTURY</vt:lpstr>
      <vt:lpstr>ZADANIA  DOTYCZĄCE POEZJI</vt:lpstr>
      <vt:lpstr>PUNKTACJA !</vt:lpstr>
      <vt:lpstr>UWAGI DODATKOWE  (wypracowanie)</vt:lpstr>
      <vt:lpstr>UWAGI DODATKOWE</vt:lpstr>
      <vt:lpstr>UWAGI DODATKOWE</vt:lpstr>
      <vt:lpstr>NOWOŚCI</vt:lpstr>
      <vt:lpstr>NOWOŚCI</vt:lpstr>
      <vt:lpstr>Slajd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JĘZYK POLSKI</dc:title>
  <dc:creator>Kompik</dc:creator>
  <cp:lastModifiedBy>Kompik</cp:lastModifiedBy>
  <cp:revision>25</cp:revision>
  <dcterms:created xsi:type="dcterms:W3CDTF">2018-09-23T15:58:57Z</dcterms:created>
  <dcterms:modified xsi:type="dcterms:W3CDTF">2018-09-24T07:10:28Z</dcterms:modified>
</cp:coreProperties>
</file>