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4" r:id="rId3"/>
    <p:sldId id="257" r:id="rId4"/>
    <p:sldId id="258" r:id="rId5"/>
    <p:sldId id="259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3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8/26/2021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JAK WSPIERAĆ DZIECI W PROCESIE ZMIANY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PROCES ADAPTACYJNY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890622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Jaki jest cel adaptacji?</a:t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2000" dirty="0" smtClean="0"/>
              <a:t>W adaptacji nie chodzi o przyzwyczajenie się dziecka do pozostawania w przedszkolu czy szkole.</a:t>
            </a:r>
          </a:p>
          <a:p>
            <a:pPr marL="0" indent="0">
              <a:buNone/>
            </a:pPr>
            <a:r>
              <a:rPr lang="pl-PL" sz="2000" dirty="0" smtClean="0">
                <a:solidFill>
                  <a:srgbClr val="FF0000"/>
                </a:solidFill>
              </a:rPr>
              <a:t>Adaptacja</a:t>
            </a:r>
            <a:r>
              <a:rPr lang="pl-PL" sz="2000" dirty="0" smtClean="0"/>
              <a:t> polega na  nawiązaniu </a:t>
            </a:r>
            <a:r>
              <a:rPr lang="pl-PL" sz="2000" dirty="0" smtClean="0">
                <a:solidFill>
                  <a:srgbClr val="FF0000"/>
                </a:solidFill>
              </a:rPr>
              <a:t>relacji pomiędzy dzieckiem a nauczycielem</a:t>
            </a:r>
            <a:r>
              <a:rPr lang="pl-PL" sz="2000" dirty="0" smtClean="0"/>
              <a:t>, w której dziecko czuje się bezpiecznie.</a:t>
            </a:r>
          </a:p>
          <a:p>
            <a:pPr marL="0" indent="0">
              <a:buNone/>
            </a:pPr>
            <a:r>
              <a:rPr lang="pl-PL" sz="2000" dirty="0" smtClean="0"/>
              <a:t>Nauczyciel jest tym dorosłym, który pozostaje z dzieckiem, gdy rodzic odchodzi. Jest dorosłym, który wspiera i daje poczucie bliskości.</a:t>
            </a:r>
          </a:p>
          <a:p>
            <a:pPr marL="0" indent="0">
              <a:buNone/>
            </a:pPr>
            <a:r>
              <a:rPr lang="pl-PL" sz="2000" dirty="0" smtClean="0"/>
              <a:t>Adaptacja ma prawo przebiegać pomyślnie tylko w oparciu o </a:t>
            </a:r>
            <a:r>
              <a:rPr lang="pl-PL" sz="2000" dirty="0" err="1" smtClean="0"/>
              <a:t>bazalne</a:t>
            </a:r>
            <a:r>
              <a:rPr lang="pl-PL" sz="2000" dirty="0" smtClean="0"/>
              <a:t> poczucie bezpieczeństwa i zaufania.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14685936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Czego potrzebują dzieci w procesie adaptacji?</a:t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l-PL" dirty="0" smtClean="0"/>
              <a:t>Poczucia bezpieczeństwa</a:t>
            </a:r>
          </a:p>
          <a:p>
            <a:r>
              <a:rPr lang="pl-PL" dirty="0" smtClean="0"/>
              <a:t>Czasu</a:t>
            </a:r>
          </a:p>
          <a:p>
            <a:r>
              <a:rPr lang="pl-PL" dirty="0" smtClean="0"/>
              <a:t>Dostępnych emocjonalnie dorosłych</a:t>
            </a:r>
          </a:p>
          <a:p>
            <a:r>
              <a:rPr lang="pl-PL" dirty="0" smtClean="0"/>
              <a:t>Zaufania i wsparcia ze strony dorosłych</a:t>
            </a:r>
          </a:p>
          <a:p>
            <a:endParaRPr lang="pl-PL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048767" y="2133600"/>
            <a:ext cx="4313238" cy="287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5988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Czego nie potrzebują dzieci (nie tylko) w procesie adaptacji?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l-PL" sz="2000" dirty="0" smtClean="0"/>
              <a:t>Presji czasu i oczekiwań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2000" dirty="0" smtClean="0"/>
              <a:t>Porównywania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2000" dirty="0" smtClean="0"/>
              <a:t>Zawstydzania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2000" dirty="0" smtClean="0"/>
              <a:t>Straszenia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2000" dirty="0" smtClean="0"/>
              <a:t>Oceniania i etykietowania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2000" dirty="0" smtClean="0"/>
              <a:t>Przerzucania na nie odpowiedzialności za decyzje dorosłych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2000" dirty="0" smtClean="0"/>
              <a:t>Dokładania stresorów i dodatkowych wyzwań (jedna zmiana na raz)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38508362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Sygnały alarmowe w trakcie adaptacji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l-PL" dirty="0" smtClean="0"/>
              <a:t>Naruszanie granic dziecka</a:t>
            </a:r>
          </a:p>
          <a:p>
            <a:r>
              <a:rPr lang="pl-PL" dirty="0" smtClean="0"/>
              <a:t>Widoczne pogorszenie funkcjonowania dziecka</a:t>
            </a:r>
          </a:p>
          <a:p>
            <a:r>
              <a:rPr lang="pl-PL" dirty="0" smtClean="0"/>
              <a:t>Silne emocje, odreagowywanie w domu</a:t>
            </a:r>
          </a:p>
          <a:p>
            <a:r>
              <a:rPr lang="pl-PL" dirty="0" smtClean="0"/>
              <a:t>Brak relacji z nauczycielem</a:t>
            </a:r>
          </a:p>
          <a:p>
            <a:r>
              <a:rPr lang="pl-PL" dirty="0" smtClean="0"/>
              <a:t>Brak postępów  w adaptacji</a:t>
            </a:r>
          </a:p>
          <a:p>
            <a:pPr marL="0" indent="0">
              <a:buNone/>
            </a:pPr>
            <a:r>
              <a:rPr lang="pl-PL" dirty="0" smtClean="0">
                <a:solidFill>
                  <a:srgbClr val="FF0000"/>
                </a:solidFill>
              </a:rPr>
              <a:t>Każda adaptacja jest inna, przebiega z inną dynamiką i w innym tempie.</a:t>
            </a:r>
            <a:endParaRPr lang="pl-PL" dirty="0">
              <a:solidFill>
                <a:srgbClr val="FF0000"/>
              </a:solidFill>
            </a:endParaRPr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191375" y="2204816"/>
            <a:ext cx="4313238" cy="310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7734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Jak rodzice mogą wspierać dzieci w procesie adaptacji?</a:t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2589212" y="1972703"/>
            <a:ext cx="4342893" cy="576262"/>
          </a:xfrm>
        </p:spPr>
        <p:txBody>
          <a:bodyPr/>
          <a:lstStyle/>
          <a:p>
            <a:r>
              <a:rPr lang="pl-PL" sz="2000" dirty="0" smtClean="0">
                <a:solidFill>
                  <a:srgbClr val="FF0000"/>
                </a:solidFill>
              </a:rPr>
              <a:t>Im więcej po stronie rodzica:</a:t>
            </a:r>
            <a:endParaRPr lang="pl-PL" sz="2000" dirty="0">
              <a:solidFill>
                <a:srgbClr val="FF0000"/>
              </a:solidFill>
            </a:endParaRP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/>
              <a:t>j</a:t>
            </a:r>
            <a:r>
              <a:rPr lang="pl-PL" dirty="0" smtClean="0"/>
              <a:t>asności, co do własnych potrzeb i granic,</a:t>
            </a:r>
          </a:p>
          <a:p>
            <a:r>
              <a:rPr lang="pl-PL" dirty="0"/>
              <a:t>b</a:t>
            </a:r>
            <a:r>
              <a:rPr lang="pl-PL" dirty="0" smtClean="0"/>
              <a:t>rania za nie odpowiedzialności,</a:t>
            </a:r>
          </a:p>
          <a:p>
            <a:r>
              <a:rPr lang="pl-PL" dirty="0"/>
              <a:t>z</a:t>
            </a:r>
            <a:r>
              <a:rPr lang="pl-PL" dirty="0" smtClean="0"/>
              <a:t>aufania do kompetencji własnych i dziecka oraz do procesu,</a:t>
            </a:r>
          </a:p>
          <a:p>
            <a:r>
              <a:rPr lang="pl-PL" dirty="0"/>
              <a:t>c</a:t>
            </a:r>
            <a:r>
              <a:rPr lang="pl-PL" dirty="0" smtClean="0"/>
              <a:t>iekawości i otwartości na eksperymentowanie i popełnianie błędów,</a:t>
            </a:r>
          </a:p>
          <a:p>
            <a:r>
              <a:rPr lang="pl-PL" dirty="0"/>
              <a:t>a</a:t>
            </a:r>
            <a:r>
              <a:rPr lang="pl-PL" dirty="0" smtClean="0"/>
              <a:t>kceptacji dla trudnych emocji dziecka i własnych,</a:t>
            </a:r>
          </a:p>
          <a:p>
            <a:r>
              <a:rPr lang="pl-PL" dirty="0"/>
              <a:t>g</a:t>
            </a:r>
            <a:r>
              <a:rPr lang="pl-PL" dirty="0" smtClean="0"/>
              <a:t>otowości do dialogu i współpracy z nauczycielami,</a:t>
            </a:r>
          </a:p>
          <a:p>
            <a:pPr marL="0" indent="0">
              <a:buNone/>
            </a:pPr>
            <a:r>
              <a:rPr lang="pl-PL" sz="2600" dirty="0" smtClean="0">
                <a:solidFill>
                  <a:srgbClr val="FF0000"/>
                </a:solidFill>
              </a:rPr>
              <a:t>tym łatwiej dziecku zaadaptować się do zmian.</a:t>
            </a:r>
            <a:endParaRPr lang="pl-PL" sz="2600" dirty="0">
              <a:solidFill>
                <a:srgbClr val="FF0000"/>
              </a:solidFill>
            </a:endParaRP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6932105" y="1969476"/>
            <a:ext cx="4574095" cy="370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3463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89212" y="589927"/>
            <a:ext cx="8911687" cy="1280890"/>
          </a:xfrm>
        </p:spPr>
        <p:txBody>
          <a:bodyPr/>
          <a:lstStyle/>
          <a:p>
            <a:r>
              <a:rPr lang="pl-PL" dirty="0"/>
              <a:t>Jak rodzice mogą wspierać dzieci w procesie adaptacji?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l-PL" sz="1600" dirty="0" smtClean="0"/>
              <a:t>Strategie </a:t>
            </a:r>
            <a:r>
              <a:rPr lang="pl-PL" sz="1600" dirty="0" smtClean="0">
                <a:solidFill>
                  <a:srgbClr val="00B0F0"/>
                </a:solidFill>
              </a:rPr>
              <a:t>na zimno </a:t>
            </a:r>
            <a:r>
              <a:rPr lang="pl-PL" sz="1600" dirty="0" smtClean="0">
                <a:solidFill>
                  <a:schemeClr val="tx1"/>
                </a:solidFill>
              </a:rPr>
              <a:t>(</a:t>
            </a:r>
            <a:r>
              <a:rPr lang="pl-PL" sz="1600" dirty="0" smtClean="0"/>
              <a:t>przed adaptacją):</a:t>
            </a:r>
          </a:p>
          <a:p>
            <a:pPr>
              <a:buAutoNum type="arabicPeriod"/>
            </a:pPr>
            <a:r>
              <a:rPr lang="pl-PL" sz="1600" dirty="0" smtClean="0"/>
              <a:t>Dostarczanie okazji do rozstań</a:t>
            </a:r>
          </a:p>
          <a:p>
            <a:pPr>
              <a:buAutoNum type="arabicPeriod"/>
            </a:pPr>
            <a:r>
              <a:rPr lang="pl-PL" sz="1600" dirty="0" smtClean="0"/>
              <a:t>Modelowanie i dzielenie się swoimi doświadczeniami w przechodzeniu przez zmianę</a:t>
            </a:r>
          </a:p>
          <a:p>
            <a:pPr>
              <a:buAutoNum type="arabicPeriod"/>
            </a:pPr>
            <a:r>
              <a:rPr lang="pl-PL" sz="1600" dirty="0" smtClean="0"/>
              <a:t>Sięganie po książki oswajające temat</a:t>
            </a:r>
          </a:p>
          <a:p>
            <a:pPr>
              <a:buAutoNum type="arabicPeriod"/>
            </a:pPr>
            <a:r>
              <a:rPr lang="pl-PL" sz="1600" dirty="0" smtClean="0"/>
              <a:t>Metoda Małych Kroków – spacery drogą do przedszkola/szkoły, ciekawość zamiast koloryzowania</a:t>
            </a:r>
          </a:p>
          <a:p>
            <a:pPr>
              <a:buAutoNum type="arabicPeriod"/>
            </a:pPr>
            <a:r>
              <a:rPr lang="pl-PL" sz="1600" dirty="0" smtClean="0"/>
              <a:t>Przekazanie nauczycielom istotnych informacji o dziecku (rodzic jest </a:t>
            </a:r>
            <a:r>
              <a:rPr lang="pl-PL" sz="1600" i="1" dirty="0" smtClean="0"/>
              <a:t>ekspertem</a:t>
            </a:r>
            <a:r>
              <a:rPr lang="pl-PL" sz="1600" dirty="0" smtClean="0"/>
              <a:t> od własnego dziecka – co pomaga w rozstaniu, w jakich obszarach dziecko może potrzebować wsparcia, jak lubi być nazywane, co je koi i reguluje)</a:t>
            </a:r>
          </a:p>
          <a:p>
            <a:pPr>
              <a:buAutoNum type="arabicPeriod"/>
            </a:pPr>
            <a:r>
              <a:rPr lang="pl-PL" sz="1600" dirty="0" smtClean="0"/>
              <a:t>Na ile to możliwe wprowadzanie zmian pojedynczo (odroczyć remont, nabycie zwierzątka itp.)</a:t>
            </a:r>
          </a:p>
          <a:p>
            <a:pPr>
              <a:buAutoNum type="arabicPeriod"/>
            </a:pPr>
            <a:r>
              <a:rPr lang="pl-PL" sz="1600" dirty="0" smtClean="0"/>
              <a:t>Zadbanie o swoje zasoby i równowagę emocjonalną</a:t>
            </a:r>
          </a:p>
          <a:p>
            <a:pPr marL="0" indent="0">
              <a:buNone/>
            </a:pPr>
            <a:r>
              <a:rPr lang="pl-PL" sz="1600" dirty="0" smtClean="0">
                <a:solidFill>
                  <a:srgbClr val="FF0000"/>
                </a:solidFill>
              </a:rPr>
              <a:t>Rodzic, któremu brak zasobów, nie będzie w stanie dać dziecku potrzebnego mu wsparcia</a:t>
            </a:r>
          </a:p>
        </p:txBody>
      </p:sp>
    </p:spTree>
    <p:extLst>
      <p:ext uri="{BB962C8B-B14F-4D97-AF65-F5344CB8AC3E}">
        <p14:creationId xmlns:p14="http://schemas.microsoft.com/office/powerpoint/2010/main" val="4549450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Jak rodzice mogą wspierać dzieci w procesie adaptacji?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 smtClean="0"/>
              <a:t>Strategie </a:t>
            </a:r>
            <a:r>
              <a:rPr lang="pl-PL" dirty="0" smtClean="0">
                <a:solidFill>
                  <a:srgbClr val="FF0000"/>
                </a:solidFill>
              </a:rPr>
              <a:t>na gorąco </a:t>
            </a:r>
            <a:r>
              <a:rPr lang="pl-PL" dirty="0" smtClean="0"/>
              <a:t>(w trakcie adaptacji):</a:t>
            </a:r>
          </a:p>
          <a:p>
            <a:pPr>
              <a:buFont typeface="+mj-lt"/>
              <a:buAutoNum type="arabicPeriod"/>
            </a:pPr>
            <a:r>
              <a:rPr lang="pl-PL" dirty="0" smtClean="0"/>
              <a:t>Odejmowanie stresorów, tam gdzie jest to możliwe</a:t>
            </a:r>
          </a:p>
          <a:p>
            <a:pPr>
              <a:buFont typeface="+mj-lt"/>
              <a:buAutoNum type="arabicPeriod"/>
            </a:pPr>
            <a:r>
              <a:rPr lang="pl-PL" dirty="0" smtClean="0"/>
              <a:t>Uznanie dla emocji i potrzeb dziecka</a:t>
            </a:r>
          </a:p>
          <a:p>
            <a:pPr>
              <a:buFont typeface="+mj-lt"/>
              <a:buAutoNum type="arabicPeriod"/>
            </a:pPr>
            <a:r>
              <a:rPr lang="pl-PL" dirty="0" smtClean="0"/>
              <a:t>Wspieranie w regulacji emocji – ciało, ruch</a:t>
            </a:r>
          </a:p>
          <a:p>
            <a:pPr>
              <a:buFont typeface="+mj-lt"/>
              <a:buAutoNum type="arabicPeriod"/>
            </a:pPr>
            <a:r>
              <a:rPr lang="pl-PL" dirty="0" smtClean="0"/>
              <a:t>Metoda Małych Kroków – najpierw relacja z nauczycielem, potem uczestnictwo w zajęciach</a:t>
            </a:r>
          </a:p>
          <a:p>
            <a:pPr>
              <a:buFont typeface="+mj-lt"/>
              <a:buAutoNum type="arabicPeriod"/>
            </a:pPr>
            <a:r>
              <a:rPr lang="pl-PL" dirty="0" smtClean="0"/>
              <a:t>Zadbanie o wspólny czas po przedszkolu/ szkole (nie trzeba od razu wszystkiego opowiadać, zadawać pytań nt. minionego dnia w placówce)</a:t>
            </a:r>
          </a:p>
          <a:p>
            <a:pPr>
              <a:buFont typeface="+mj-lt"/>
              <a:buAutoNum type="arabicPeriod"/>
            </a:pPr>
            <a:r>
              <a:rPr lang="pl-PL" dirty="0" smtClean="0"/>
              <a:t>Współpraca na bieżąco z nauczycielami</a:t>
            </a:r>
          </a:p>
          <a:p>
            <a:pPr marL="0" indent="0">
              <a:buNone/>
            </a:pPr>
            <a:r>
              <a:rPr lang="pl-PL" dirty="0" smtClean="0">
                <a:solidFill>
                  <a:srgbClr val="FF0000"/>
                </a:solidFill>
              </a:rPr>
              <a:t>W czasie adaptacji wychowanie nie jest priorytetem</a:t>
            </a:r>
          </a:p>
          <a:p>
            <a:pPr>
              <a:buFont typeface="+mj-lt"/>
              <a:buAutoNum type="arabicPeriod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161063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Regulacja emocji w praktyce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l-PL" dirty="0" smtClean="0"/>
              <a:t>Akceptacja emocji</a:t>
            </a:r>
          </a:p>
          <a:p>
            <a:r>
              <a:rPr lang="pl-PL" dirty="0" smtClean="0"/>
              <a:t>Nazywanie emocji</a:t>
            </a:r>
          </a:p>
          <a:p>
            <a:r>
              <a:rPr lang="pl-PL" dirty="0" smtClean="0"/>
              <a:t>Zwracanie uwagi na odczucia z ciała</a:t>
            </a:r>
          </a:p>
          <a:p>
            <a:r>
              <a:rPr lang="pl-PL" dirty="0" smtClean="0"/>
              <a:t>Angażowanie ciała - bliskość, dotyk, ruch, </a:t>
            </a:r>
            <a:r>
              <a:rPr lang="pl-PL" dirty="0" err="1" smtClean="0"/>
              <a:t>siłowanki</a:t>
            </a:r>
            <a:r>
              <a:rPr lang="pl-PL" dirty="0" smtClean="0"/>
              <a:t>, masażyki</a:t>
            </a:r>
          </a:p>
          <a:p>
            <a:r>
              <a:rPr lang="pl-PL" dirty="0" smtClean="0"/>
              <a:t>Ćwiczenia oddechowe</a:t>
            </a:r>
          </a:p>
          <a:p>
            <a:r>
              <a:rPr lang="pl-PL" dirty="0" smtClean="0"/>
              <a:t>Wspólne szukanie z dzieckiem strategii, które rozładują napięcie</a:t>
            </a:r>
          </a:p>
          <a:p>
            <a:r>
              <a:rPr lang="pl-PL" dirty="0" smtClean="0"/>
              <a:t>Dawanie dziecku empatii</a:t>
            </a:r>
          </a:p>
          <a:p>
            <a:r>
              <a:rPr lang="pl-PL" dirty="0" smtClean="0"/>
              <a:t>Modelowanie</a:t>
            </a:r>
          </a:p>
          <a:p>
            <a:pPr marL="0" indent="0">
              <a:buNone/>
            </a:pPr>
            <a:r>
              <a:rPr lang="pl-PL" dirty="0" smtClean="0">
                <a:solidFill>
                  <a:srgbClr val="FF0000"/>
                </a:solidFill>
              </a:rPr>
              <a:t>Emocje pojawiające się podczas adaptacji nie są oznaką tego, że dziecko sobie nie radzi</a:t>
            </a:r>
            <a:endParaRPr lang="pl-PL" dirty="0">
              <a:solidFill>
                <a:srgbClr val="FF0000"/>
              </a:solidFill>
            </a:endParaRP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191373" y="2133600"/>
            <a:ext cx="4313238" cy="3113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230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O czym warto pamiętać podczas adaptacji (i każdej innej zmiany)?</a:t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 smtClean="0"/>
              <a:t>Relacja jest najważniejsza</a:t>
            </a:r>
          </a:p>
          <a:p>
            <a:r>
              <a:rPr lang="pl-PL" dirty="0" smtClean="0"/>
              <a:t>Potrzeby dziecka, rodzica i nauczyciela są tak samo ważne</a:t>
            </a:r>
          </a:p>
          <a:p>
            <a:r>
              <a:rPr lang="pl-PL" dirty="0" smtClean="0"/>
              <a:t>Adaptacja wymaga czasu</a:t>
            </a:r>
          </a:p>
          <a:p>
            <a:r>
              <a:rPr lang="pl-PL" dirty="0" smtClean="0"/>
              <a:t>Emocje podczas adaptacji są mile widziane</a:t>
            </a:r>
          </a:p>
          <a:p>
            <a:r>
              <a:rPr lang="pl-PL" dirty="0" smtClean="0"/>
              <a:t>Każda reakcja na adaptację jest w porządku</a:t>
            </a:r>
          </a:p>
          <a:p>
            <a:r>
              <a:rPr lang="pl-PL" dirty="0" smtClean="0"/>
              <a:t>Nie ma dwóch takich samych adaptacji </a:t>
            </a:r>
          </a:p>
          <a:p>
            <a:pPr marL="0" indent="0" algn="r">
              <a:buNone/>
            </a:pPr>
            <a:endParaRPr lang="pl-PL" sz="1200" dirty="0" smtClean="0"/>
          </a:p>
          <a:p>
            <a:pPr marL="0" indent="0" algn="r">
              <a:buNone/>
            </a:pPr>
            <a:endParaRPr lang="pl-PL" sz="1200" dirty="0"/>
          </a:p>
          <a:p>
            <a:pPr marL="0" indent="0">
              <a:buNone/>
            </a:pPr>
            <a:r>
              <a:rPr lang="pl-PL" sz="1200" dirty="0" smtClean="0"/>
              <a:t>Opracowanie: Marta Walczak, psycholog</a:t>
            </a:r>
          </a:p>
          <a:p>
            <a:pPr marL="0" indent="0">
              <a:buNone/>
            </a:pPr>
            <a:r>
              <a:rPr lang="pl-PL" sz="1300" dirty="0" smtClean="0"/>
              <a:t>Zapraszamy do lektury artykułu Agnieszki </a:t>
            </a:r>
            <a:r>
              <a:rPr lang="pl-PL" sz="1300" dirty="0" err="1" smtClean="0"/>
              <a:t>Isańskiej</a:t>
            </a:r>
            <a:r>
              <a:rPr lang="pl-PL" sz="1300" dirty="0" smtClean="0"/>
              <a:t> pedagoga ZSP nr 6 </a:t>
            </a:r>
            <a:r>
              <a:rPr lang="pl-PL" sz="1300" dirty="0"/>
              <a:t>w </a:t>
            </a:r>
            <a:r>
              <a:rPr lang="pl-PL" sz="1300" dirty="0" smtClean="0"/>
              <a:t>Poznaniu   </a:t>
            </a:r>
            <a:r>
              <a:rPr lang="pl-PL" sz="1300" i="1" dirty="0" smtClean="0"/>
              <a:t>Jak </a:t>
            </a:r>
            <a:r>
              <a:rPr lang="pl-PL" sz="1300" i="1" dirty="0"/>
              <a:t>pomóc dziecku w pierwsze dni w przedszkolu</a:t>
            </a:r>
            <a:endParaRPr lang="pl-PL" sz="1300" i="1" dirty="0" smtClean="0"/>
          </a:p>
          <a:p>
            <a:pPr marL="0" indent="0">
              <a:buNone/>
            </a:pPr>
            <a:r>
              <a:rPr lang="pl-PL" sz="1300" dirty="0"/>
              <a:t>https://www.polskieforumrodzicow.pl/forum-rodzicow-aktualnosci/jak-pomoc-dziecku-w-pierwsze-dni-w-przedszkolu</a:t>
            </a: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191373" y="2133599"/>
            <a:ext cx="4313238" cy="3130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0442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sz="3600" dirty="0" smtClean="0"/>
              <a:t>Adaptacja do przedszkola czy szkoły to ogromna zmiana w życiu dziecka i jego rodziny.</a:t>
            </a:r>
            <a:endParaRPr lang="pl-PL" sz="36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255952"/>
          </a:xfrm>
        </p:spPr>
        <p:txBody>
          <a:bodyPr>
            <a:normAutofit/>
          </a:bodyPr>
          <a:lstStyle/>
          <a:p>
            <a:r>
              <a:rPr lang="pl-PL" sz="2000" dirty="0" smtClean="0"/>
              <a:t>Chcąc wspierać dziecko w procesie adaptacji i zwiększyć jego elastyczność na zmiany, warto pamiętać, że </a:t>
            </a:r>
          </a:p>
          <a:p>
            <a:r>
              <a:rPr lang="pl-PL" sz="2000" dirty="0" smtClean="0">
                <a:solidFill>
                  <a:srgbClr val="FF0000"/>
                </a:solidFill>
              </a:rPr>
              <a:t>adaptacja to przede wszystkim RELACJA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25138270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400" dirty="0" smtClean="0"/>
              <a:t>Zmiana - szansa czy zagrożenie?</a:t>
            </a:r>
            <a:endParaRPr lang="pl-PL" sz="2400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40105" y="1598613"/>
            <a:ext cx="5181600" cy="3465195"/>
          </a:xfrm>
          <a:prstGeom prst="rect">
            <a:avLst/>
          </a:prstGeom>
        </p:spPr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pl-PL" sz="1800" dirty="0" smtClean="0"/>
              <a:t>Zmiana to proces, który ma swoje fazy: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800" dirty="0" smtClean="0"/>
              <a:t>Zaprzeczanie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800" dirty="0" smtClean="0"/>
              <a:t>Opór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800" dirty="0" smtClean="0"/>
              <a:t>Eksperymentowanie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800" dirty="0" smtClean="0"/>
              <a:t>Zaangażowanie</a:t>
            </a:r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val="16845391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Każda zmiana angażuje nasze zasoby: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400" dirty="0" smtClean="0"/>
              <a:t>Czas</a:t>
            </a:r>
          </a:p>
          <a:p>
            <a:r>
              <a:rPr lang="pl-PL" sz="2400" dirty="0" smtClean="0"/>
              <a:t>Energię</a:t>
            </a:r>
          </a:p>
          <a:p>
            <a:r>
              <a:rPr lang="pl-PL" sz="2400" dirty="0" smtClean="0"/>
              <a:t>Uwagę</a:t>
            </a:r>
          </a:p>
          <a:p>
            <a:r>
              <a:rPr lang="pl-PL" sz="2400" dirty="0" smtClean="0"/>
              <a:t>Zdrowie</a:t>
            </a:r>
          </a:p>
          <a:p>
            <a:r>
              <a:rPr lang="pl-PL" sz="2400" dirty="0" smtClean="0"/>
              <a:t>Środki finansowe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7911615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Przekonania wspierające oswajanie zmiany: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pl-PL" dirty="0" smtClean="0"/>
              <a:t>Zmiana jest nieodłączną częścią życia.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dirty="0" smtClean="0"/>
              <a:t>Każda reakcja na zmianę, w tym opór,  jest w porządku.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dirty="0" smtClean="0"/>
              <a:t>Każda zmiana potrzebuje czasu, by mogła się zadziać.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dirty="0" smtClean="0"/>
              <a:t>W każdą zmianę wpisana jest niepewność.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dirty="0" smtClean="0"/>
              <a:t>Błędy popełniane podczas przeprowadzania zmian nie są porażką.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dirty="0" smtClean="0"/>
              <a:t>Akceptacja emocji doświadczanych w procesie zmiany, przyspiesza i ułatwia ten proces. Łatwiej zaakceptować to, co uświadomione i nazwane.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88434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U dzieci źródłem oporu przed zmianą mogą być: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pl-PL" sz="1600" dirty="0" smtClean="0"/>
              <a:t>Naturalna niepewność i obawa przed nieznanym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1600" dirty="0" smtClean="0"/>
              <a:t>Poprzednie doświadczenia (trudne rozstania, nieudana adaptacja)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1600" dirty="0" smtClean="0"/>
              <a:t>Brak zasobów (skoki rozwojowe, młodsze rodzeństwo, zmiany w rodzinie i najbliższym otoczeniu tj. przeprowadzka, przemeblowanie pokoju)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1600" dirty="0" smtClean="0"/>
              <a:t>Brak adekwatnego wsparcia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1600" dirty="0" smtClean="0"/>
              <a:t>Obawa przed niepowodzeniem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1600" dirty="0" smtClean="0"/>
              <a:t>Presja otoczenia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1600" dirty="0" smtClean="0"/>
              <a:t>Temperament (dojrzałość układu nerwowego, umiejętność samoregulacji)</a:t>
            </a:r>
            <a:endParaRPr lang="pl-PL" sz="1600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067372" y="2315910"/>
            <a:ext cx="4437241" cy="313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8069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Jak może manifestować się opór przed zmianą u dziecka?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dirty="0" smtClean="0"/>
              <a:t>Rozregulowanie emocjonalne </a:t>
            </a:r>
          </a:p>
          <a:p>
            <a:r>
              <a:rPr lang="pl-PL" dirty="0" smtClean="0"/>
              <a:t>Zwiększenie ilości trudnych </a:t>
            </a:r>
            <a:r>
              <a:rPr lang="pl-PL" dirty="0" err="1" smtClean="0"/>
              <a:t>zachowań</a:t>
            </a:r>
            <a:endParaRPr lang="pl-PL" dirty="0" smtClean="0"/>
          </a:p>
          <a:p>
            <a:r>
              <a:rPr lang="pl-PL" dirty="0" smtClean="0"/>
              <a:t>Brak współpracy</a:t>
            </a:r>
          </a:p>
          <a:p>
            <a:pPr>
              <a:lnSpc>
                <a:spcPct val="110000"/>
              </a:lnSpc>
            </a:pPr>
            <a:r>
              <a:rPr lang="pl-PL" dirty="0" smtClean="0"/>
              <a:t>„Regres” w rozwoju (przejawianie </a:t>
            </a:r>
            <a:r>
              <a:rPr lang="pl-PL" dirty="0" err="1" smtClean="0"/>
              <a:t>zachowań</a:t>
            </a:r>
            <a:r>
              <a:rPr lang="pl-PL" dirty="0" smtClean="0"/>
              <a:t> i strategii radzenia sobie z trudnościami z wcześniejszych etapów rozwojowych, gdyż są to sprawdzone metody kojenia i regulacji)</a:t>
            </a:r>
          </a:p>
          <a:p>
            <a:r>
              <a:rPr lang="pl-PL" dirty="0" smtClean="0"/>
              <a:t>Objawy psychosomatyczne</a:t>
            </a:r>
          </a:p>
          <a:p>
            <a:r>
              <a:rPr lang="pl-PL" dirty="0"/>
              <a:t>Z</a:t>
            </a:r>
            <a:r>
              <a:rPr lang="pl-PL" dirty="0" smtClean="0"/>
              <a:t>amrożenie</a:t>
            </a:r>
            <a:endParaRPr lang="pl-PL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088577" y="2125663"/>
            <a:ext cx="2518833" cy="377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1484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Co zrobić, kiedy dziecko manifestuje opór przed zmianą?</a:t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89212" y="1905000"/>
            <a:ext cx="8915400" cy="400622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l-PL" dirty="0" smtClean="0"/>
              <a:t>Obserwuj, co się dzieje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dirty="0" smtClean="0"/>
              <a:t>Akceptuj emocje i potrzeby, które stoją za zachowaniem dziecka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dirty="0" smtClean="0"/>
              <a:t>Postaw na kontakt (czy dziecko chce rozmawiać?). Relacja jest fundamentem poczucia bezpieczeństwa, bez którego dziecko nie przejdzie pomyślnie adaptacji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dirty="0" smtClean="0"/>
              <a:t>Włącz ciekawość i otwartość na perspektywę dziecka (nazywaj emocje dziecka, poszukaj wraz z nim, co mogłoby mu pomóc)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dirty="0" smtClean="0"/>
              <a:t>Szukaj potrzeb, nie argumentów (zachowanie dziecka jest głównym kanałem komunikacyjnym o jego bieżących potrzebach i emocjach)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dirty="0" smtClean="0"/>
              <a:t>Szukaj wyjątków i zasobów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dirty="0" smtClean="0"/>
              <a:t>Daj czas (szczególnie dzieciom </a:t>
            </a:r>
            <a:r>
              <a:rPr lang="pl-PL" dirty="0" err="1" smtClean="0"/>
              <a:t>wysokowrażliwym</a:t>
            </a:r>
            <a:r>
              <a:rPr lang="pl-PL" dirty="0" smtClean="0"/>
              <a:t> potrzeba go więcej)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813373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 adaptacji potrzeby dzieci, rodziców i nauczycieli są tak samo ważne</a:t>
            </a:r>
            <a:endParaRPr lang="pl-PL" dirty="0"/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79939" y="2150692"/>
            <a:ext cx="5667375" cy="377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378385"/>
      </p:ext>
    </p:extLst>
  </p:cSld>
  <p:clrMapOvr>
    <a:masterClrMapping/>
  </p:clrMapOvr>
</p:sld>
</file>

<file path=ppt/theme/theme1.xml><?xml version="1.0" encoding="utf-8"?>
<a:theme xmlns:a="http://schemas.openxmlformats.org/drawingml/2006/main" name="Smuga">
  <a:themeElements>
    <a:clrScheme name="Wisp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126</TotalTime>
  <Words>964</Words>
  <Application>Microsoft Office PowerPoint</Application>
  <PresentationFormat>Panoramiczny</PresentationFormat>
  <Paragraphs>123</Paragraphs>
  <Slides>18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23" baseType="lpstr">
      <vt:lpstr>Arial</vt:lpstr>
      <vt:lpstr>Century Gothic</vt:lpstr>
      <vt:lpstr>Wingdings</vt:lpstr>
      <vt:lpstr>Wingdings 3</vt:lpstr>
      <vt:lpstr>Smuga</vt:lpstr>
      <vt:lpstr>JAK WSPIERAĆ DZIECI W PROCESIE ZMIANY</vt:lpstr>
      <vt:lpstr>Adaptacja do przedszkola czy szkoły to ogromna zmiana w życiu dziecka i jego rodziny.</vt:lpstr>
      <vt:lpstr>Zmiana - szansa czy zagrożenie?</vt:lpstr>
      <vt:lpstr>Każda zmiana angażuje nasze zasoby:</vt:lpstr>
      <vt:lpstr>Przekonania wspierające oswajanie zmiany:</vt:lpstr>
      <vt:lpstr>U dzieci źródłem oporu przed zmianą mogą być:</vt:lpstr>
      <vt:lpstr>Jak może manifestować się opór przed zmianą u dziecka?</vt:lpstr>
      <vt:lpstr>Co zrobić, kiedy dziecko manifestuje opór przed zmianą? </vt:lpstr>
      <vt:lpstr>W adaptacji potrzeby dzieci, rodziców i nauczycieli są tak samo ważne</vt:lpstr>
      <vt:lpstr>Jaki jest cel adaptacji? </vt:lpstr>
      <vt:lpstr>Czego potrzebują dzieci w procesie adaptacji? </vt:lpstr>
      <vt:lpstr>Czego nie potrzebują dzieci (nie tylko) w procesie adaptacji?</vt:lpstr>
      <vt:lpstr>Sygnały alarmowe w trakcie adaptacji</vt:lpstr>
      <vt:lpstr>Jak rodzice mogą wspierać dzieci w procesie adaptacji? </vt:lpstr>
      <vt:lpstr>Jak rodzice mogą wspierać dzieci w procesie adaptacji?</vt:lpstr>
      <vt:lpstr>Jak rodzice mogą wspierać dzieci w procesie adaptacji?</vt:lpstr>
      <vt:lpstr>Regulacja emocji w praktyce</vt:lpstr>
      <vt:lpstr>O czym warto pamiętać podczas adaptacji (i każdej innej zmiany)?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JAK WSPIERAĆ DZIECI W PROCESIE ZMIANY</dc:title>
  <dc:creator>BBQ</dc:creator>
  <cp:lastModifiedBy>BBQ</cp:lastModifiedBy>
  <cp:revision>14</cp:revision>
  <dcterms:created xsi:type="dcterms:W3CDTF">2021-08-26T13:12:44Z</dcterms:created>
  <dcterms:modified xsi:type="dcterms:W3CDTF">2021-08-26T15:18:45Z</dcterms:modified>
</cp:coreProperties>
</file>