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Jak reagować na zmiany</a:t>
            </a:r>
            <a:br>
              <a:rPr lang="pl-PL" dirty="0"/>
            </a:br>
            <a:r>
              <a:rPr lang="pl-PL" dirty="0"/>
              <a:t>nastroju nastolatka?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5 zasad komunikacji, które poprawią wasze relacje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0421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Pamiętaj, że to właśnie </a:t>
            </a:r>
            <a:r>
              <a:rPr lang="pl-PL" sz="2400" b="1" dirty="0"/>
              <a:t>rodzice są gwarancją </a:t>
            </a:r>
            <a:r>
              <a:rPr lang="pl-PL" sz="2400" b="1" dirty="0" smtClean="0"/>
              <a:t>poczucia bezpieczeństwa </a:t>
            </a:r>
            <a:r>
              <a:rPr lang="pl-PL" sz="2400" dirty="0"/>
              <a:t>i tworzenia się hierarchii przekonań </a:t>
            </a:r>
            <a:r>
              <a:rPr lang="pl-PL" sz="2400" dirty="0" smtClean="0"/>
              <a:t>i wartości </a:t>
            </a:r>
            <a:r>
              <a:rPr lang="pl-PL" sz="2400" dirty="0"/>
              <a:t>nastolatka.</a:t>
            </a:r>
          </a:p>
          <a:p>
            <a:r>
              <a:rPr lang="pl-PL" sz="2400" dirty="0"/>
              <a:t>Dlatego istotne jest by wciąż (mimo, że może to </a:t>
            </a:r>
            <a:r>
              <a:rPr lang="pl-PL" sz="2400" dirty="0" smtClean="0"/>
              <a:t>być trudne</a:t>
            </a:r>
            <a:r>
              <a:rPr lang="pl-PL" sz="2400" dirty="0"/>
              <a:t>) pokazywać dorastającemu dziecku świat </a:t>
            </a:r>
            <a:r>
              <a:rPr lang="pl-PL" sz="2400" dirty="0" smtClean="0"/>
              <a:t>i pozostać </a:t>
            </a:r>
            <a:r>
              <a:rPr lang="pl-PL" sz="2400" dirty="0"/>
              <a:t>dla niego najważniejszą osobą.</a:t>
            </a:r>
          </a:p>
        </p:txBody>
      </p:sp>
    </p:spTree>
    <p:extLst>
      <p:ext uri="{BB962C8B-B14F-4D97-AF65-F5344CB8AC3E}">
        <p14:creationId xmlns:p14="http://schemas.microsoft.com/office/powerpoint/2010/main" val="3487057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SPRÓBUJ: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Zapytaj swojego syna/córkę jak chciałoby wspólnie </a:t>
            </a:r>
            <a:r>
              <a:rPr lang="pl-PL" sz="2400" dirty="0" smtClean="0"/>
              <a:t>z Tobą </a:t>
            </a:r>
            <a:r>
              <a:rPr lang="pl-PL" sz="2400" dirty="0"/>
              <a:t>spędzić czas (nastolatki wolą byśmy robili to, </a:t>
            </a:r>
            <a:r>
              <a:rPr lang="pl-PL" sz="2400" dirty="0" smtClean="0"/>
              <a:t>co one </a:t>
            </a:r>
            <a:r>
              <a:rPr lang="pl-PL" sz="2400" dirty="0"/>
              <a:t>proponują) i zaplanujcie to!</a:t>
            </a:r>
          </a:p>
          <a:p>
            <a:r>
              <a:rPr lang="pl-PL" sz="2400" dirty="0"/>
              <a:t>To ważne by być obecnym nie tylko fizycznie, </a:t>
            </a:r>
            <a:r>
              <a:rPr lang="pl-PL" sz="2400" dirty="0" smtClean="0"/>
              <a:t>ale również </a:t>
            </a:r>
            <a:r>
              <a:rPr lang="pl-PL" sz="2400" dirty="0"/>
              <a:t>emocjonalnie podczas tego czasu.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6083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Samoocena </a:t>
            </a:r>
            <a:r>
              <a:rPr lang="pl-PL" dirty="0"/>
              <a:t>i poczucie własnej wartości</a:t>
            </a:r>
          </a:p>
        </p:txBody>
      </p:sp>
      <p:sp>
        <p:nvSpPr>
          <p:cNvPr id="3" name="Prostokąt 2"/>
          <p:cNvSpPr/>
          <p:nvPr/>
        </p:nvSpPr>
        <p:spPr>
          <a:xfrm>
            <a:off x="1444239" y="2452642"/>
            <a:ext cx="76997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Poczucie własnej wartości to pozytywne odbieranie</a:t>
            </a:r>
          </a:p>
          <a:p>
            <a:r>
              <a:rPr lang="pl-PL" dirty="0"/>
              <a:t>własnego 'ja'. Jest to bardzo ważny </a:t>
            </a:r>
            <a:r>
              <a:rPr lang="pl-PL" b="1" dirty="0"/>
              <a:t>mechanizm</a:t>
            </a:r>
          </a:p>
          <a:p>
            <a:r>
              <a:rPr lang="pl-PL" b="1" dirty="0"/>
              <a:t>motywacyjny, </a:t>
            </a:r>
            <a:r>
              <a:rPr lang="pl-PL" dirty="0"/>
              <a:t>który ma wpływ na odniesienie do</a:t>
            </a:r>
          </a:p>
          <a:p>
            <a:r>
              <a:rPr lang="pl-PL" dirty="0"/>
              <a:t>siebie, do otaczającego świata oraz innych ludzi - również</a:t>
            </a:r>
          </a:p>
          <a:p>
            <a:r>
              <a:rPr lang="pl-PL" dirty="0"/>
              <a:t>Ciebie!</a:t>
            </a:r>
          </a:p>
          <a:p>
            <a:r>
              <a:rPr lang="pl-PL" dirty="0"/>
              <a:t>Utrzymywanie „pozytywności Ja” jest ważnym warunkiem</a:t>
            </a:r>
          </a:p>
          <a:p>
            <a:r>
              <a:rPr lang="pl-PL" b="1" dirty="0"/>
              <a:t>równowagi psychicznej</a:t>
            </a:r>
            <a:r>
              <a:rPr lang="pl-PL" dirty="0"/>
              <a:t>, dlatego jest to tak ważne na</a:t>
            </a:r>
          </a:p>
          <a:p>
            <a:r>
              <a:rPr lang="pl-PL" dirty="0"/>
              <a:t>każdym etapie dorastania.</a:t>
            </a:r>
          </a:p>
          <a:p>
            <a:r>
              <a:rPr lang="pl-PL" dirty="0"/>
              <a:t>Ma również ogromne znaczenie w obronie własnych</a:t>
            </a:r>
          </a:p>
          <a:p>
            <a:r>
              <a:rPr lang="pl-PL" dirty="0"/>
              <a:t>wartości, w sytuacjach decyzyjnych. </a:t>
            </a:r>
            <a:r>
              <a:rPr lang="pl-PL" b="1" dirty="0"/>
              <a:t>Jeżeli dziecko jest</a:t>
            </a:r>
          </a:p>
          <a:p>
            <a:r>
              <a:rPr lang="pl-PL" b="1" dirty="0"/>
              <a:t>akceptowane przez rodziców, posiada wtedy</a:t>
            </a:r>
          </a:p>
          <a:p>
            <a:r>
              <a:rPr lang="pl-PL" b="1" dirty="0"/>
              <a:t>bezwarunkowe poczucie własnej wartości.</a:t>
            </a:r>
          </a:p>
          <a:p>
            <a:r>
              <a:rPr lang="pl-PL" dirty="0"/>
              <a:t>Czy wiesz, że gdy młody człowiek nie czuje się dobrze we</a:t>
            </a:r>
          </a:p>
          <a:p>
            <a:r>
              <a:rPr lang="pl-PL" dirty="0"/>
              <a:t>własnym ciele, nie rozwija w pełni swojego potencjału?</a:t>
            </a:r>
          </a:p>
        </p:txBody>
      </p:sp>
    </p:spTree>
    <p:extLst>
      <p:ext uri="{BB962C8B-B14F-4D97-AF65-F5344CB8AC3E}">
        <p14:creationId xmlns:p14="http://schemas.microsoft.com/office/powerpoint/2010/main" val="185202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Staraj się otaczać swoją nastoletnią córkę, </a:t>
            </a:r>
            <a:r>
              <a:rPr lang="pl-PL" dirty="0" smtClean="0"/>
              <a:t>swojego nastoletniego </a:t>
            </a:r>
            <a:r>
              <a:rPr lang="pl-PL" dirty="0"/>
              <a:t>syna troską i zainteresowaniem. </a:t>
            </a:r>
            <a:r>
              <a:rPr lang="pl-PL" dirty="0" smtClean="0"/>
              <a:t>Brzmi banalnie</a:t>
            </a:r>
            <a:r>
              <a:rPr lang="pl-PL" dirty="0"/>
              <a:t>, ale poczucie, że jest się </a:t>
            </a:r>
            <a:r>
              <a:rPr lang="pl-PL" b="1" dirty="0"/>
              <a:t>dla kogoś ważnym </a:t>
            </a:r>
            <a:r>
              <a:rPr lang="pl-PL" dirty="0" smtClean="0"/>
              <a:t>ma bardzo </a:t>
            </a:r>
            <a:r>
              <a:rPr lang="pl-PL" dirty="0"/>
              <a:t>duży wpływ na samoocenę. Okazuj szacunek, </a:t>
            </a:r>
            <a:r>
              <a:rPr lang="pl-PL" dirty="0" smtClean="0"/>
              <a:t>a tym </a:t>
            </a:r>
            <a:r>
              <a:rPr lang="pl-PL" dirty="0"/>
              <a:t>samym pozwalaj na wspólne decydowanie </a:t>
            </a:r>
            <a:r>
              <a:rPr lang="pl-PL" dirty="0" smtClean="0"/>
              <a:t>o sprawach </a:t>
            </a:r>
            <a:r>
              <a:rPr lang="pl-PL" dirty="0"/>
              <a:t>rodzinnych bądź samodzielne działania.</a:t>
            </a:r>
          </a:p>
          <a:p>
            <a:r>
              <a:rPr lang="pl-PL" dirty="0"/>
              <a:t>Pamiętaj, że nie jest to już maluszek, któremu </a:t>
            </a:r>
            <a:r>
              <a:rPr lang="pl-PL" dirty="0" smtClean="0"/>
              <a:t>można zakładać </a:t>
            </a:r>
            <a:r>
              <a:rPr lang="pl-PL" dirty="0"/>
              <a:t>buty i wiązać sznurowadła.</a:t>
            </a:r>
          </a:p>
          <a:p>
            <a:r>
              <a:rPr lang="pl-PL" dirty="0"/>
              <a:t>Młodzież często wyraża siebie w swoim stylu, ubieraniu </a:t>
            </a:r>
            <a:r>
              <a:rPr lang="pl-PL" dirty="0" smtClean="0"/>
              <a:t>się i </a:t>
            </a:r>
            <a:r>
              <a:rPr lang="pl-PL" dirty="0"/>
              <a:t>jeśli jest dla Ciebie 'zbyt kolorowe' - trudno! Chyba </a:t>
            </a:r>
            <a:r>
              <a:rPr lang="pl-PL" dirty="0" smtClean="0"/>
              <a:t>nie chciałabyś </a:t>
            </a:r>
            <a:r>
              <a:rPr lang="pl-PL" dirty="0"/>
              <a:t>/ chciałbyś bym teraz powiedziała Ci jaką </a:t>
            </a:r>
            <a:r>
              <a:rPr lang="pl-PL" dirty="0" smtClean="0"/>
              <a:t>masz mieć </a:t>
            </a:r>
            <a:r>
              <a:rPr lang="pl-PL" dirty="0"/>
              <a:t>fryzurę czy kolor bluzki, prawda?</a:t>
            </a:r>
          </a:p>
          <a:p>
            <a:r>
              <a:rPr lang="pl-PL" dirty="0"/>
              <a:t>Ważną kwestią w poczuciu własnej wartości </a:t>
            </a:r>
            <a:r>
              <a:rPr lang="pl-PL" dirty="0" smtClean="0"/>
              <a:t>Twojego dziecka</a:t>
            </a:r>
            <a:r>
              <a:rPr lang="pl-PL" dirty="0"/>
              <a:t>, jest </a:t>
            </a:r>
            <a:r>
              <a:rPr lang="pl-PL" b="1" dirty="0"/>
              <a:t>dostrzeganie nawet małych osiągnięć.</a:t>
            </a:r>
          </a:p>
          <a:p>
            <a:pPr marL="0" indent="0">
              <a:buNone/>
            </a:pPr>
            <a:r>
              <a:rPr lang="pl-PL" dirty="0"/>
              <a:t>Wiemy, że wyjście z psem na spacer czy </a:t>
            </a:r>
            <a:r>
              <a:rPr lang="pl-PL" dirty="0" smtClean="0"/>
              <a:t>pomoc rodzeństwu </a:t>
            </a:r>
            <a:r>
              <a:rPr lang="pl-PL" dirty="0"/>
              <a:t>może wydawać się czymś naturalnym </a:t>
            </a:r>
            <a:r>
              <a:rPr lang="pl-PL" dirty="0" smtClean="0"/>
              <a:t>i oczywistym</a:t>
            </a:r>
            <a:r>
              <a:rPr lang="pl-PL" dirty="0"/>
              <a:t>, natomiast zawsze warto zauważać </a:t>
            </a:r>
            <a:r>
              <a:rPr lang="pl-PL" dirty="0" smtClean="0"/>
              <a:t>nawet najdrobniejsze </a:t>
            </a:r>
            <a:r>
              <a:rPr lang="pl-PL" dirty="0"/>
              <a:t>gesty, starania Twojego </a:t>
            </a:r>
            <a:r>
              <a:rPr lang="pl-PL" dirty="0" smtClean="0"/>
              <a:t>nastoletniego, wspaniałego </a:t>
            </a:r>
            <a:r>
              <a:rPr lang="pl-PL" dirty="0"/>
              <a:t>dziecka!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4453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SPRÓBUJ: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Pochwal</a:t>
            </a:r>
            <a:r>
              <a:rPr lang="pl-PL" sz="3200" dirty="0"/>
              <a:t> swoje dziecko, pamiętając, że musi być </a:t>
            </a:r>
            <a:r>
              <a:rPr lang="pl-PL" sz="3200" dirty="0" smtClean="0"/>
              <a:t>to pochwała </a:t>
            </a:r>
            <a:r>
              <a:rPr lang="pl-PL" sz="3200" dirty="0"/>
              <a:t>szczera i autentyczna!</a:t>
            </a:r>
          </a:p>
        </p:txBody>
      </p:sp>
    </p:spTree>
    <p:extLst>
      <p:ext uri="{BB962C8B-B14F-4D97-AF65-F5344CB8AC3E}">
        <p14:creationId xmlns:p14="http://schemas.microsoft.com/office/powerpoint/2010/main" val="154087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4. Pozwól </a:t>
            </a:r>
            <a:r>
              <a:rPr lang="pl-PL" dirty="0"/>
              <a:t>doświadczać.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Jako dorośli często mamy problem ze zrozumieniem </a:t>
            </a:r>
            <a:r>
              <a:rPr lang="pl-PL" sz="2800" dirty="0" smtClean="0"/>
              <a:t>naszego nastolatka </a:t>
            </a:r>
            <a:r>
              <a:rPr lang="pl-PL" sz="2800" dirty="0"/>
              <a:t>np. </a:t>
            </a:r>
            <a:r>
              <a:rPr lang="pl-PL" sz="2800" dirty="0" smtClean="0"/>
              <a:t>gdy </a:t>
            </a:r>
            <a:r>
              <a:rPr lang="pl-PL" sz="2800" dirty="0"/>
              <a:t>rezygnuje z zajęć, czy aktywności, </a:t>
            </a:r>
            <a:r>
              <a:rPr lang="pl-PL" sz="2800" dirty="0" smtClean="0"/>
              <a:t>które były </a:t>
            </a:r>
            <a:r>
              <a:rPr lang="pl-PL" sz="2800" dirty="0"/>
              <a:t>przez jakiś czas frajdą. Reagujemy negatywnie </a:t>
            </a:r>
            <a:r>
              <a:rPr lang="pl-PL" sz="2800" dirty="0" smtClean="0"/>
              <a:t>uważając, że </a:t>
            </a:r>
            <a:r>
              <a:rPr lang="pl-PL" sz="2800" dirty="0"/>
              <a:t>wydaliśmy niepotrzebnie pieniądze, straciliśmy </a:t>
            </a:r>
            <a:r>
              <a:rPr lang="pl-PL" sz="2800" dirty="0" smtClean="0"/>
              <a:t>wszyscy czas </a:t>
            </a:r>
            <a:r>
              <a:rPr lang="pl-PL" sz="2800" dirty="0"/>
              <a:t>na coś, co nie jest kontynuowane.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8602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53682" y="889844"/>
            <a:ext cx="79903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A może spojrzeć na to z innej perspektywy?</a:t>
            </a:r>
          </a:p>
          <a:p>
            <a:r>
              <a:rPr lang="pl-PL" sz="2000" dirty="0"/>
              <a:t>Każda godzina zajęć dodatkowych, tymczasowego hobby czy</a:t>
            </a:r>
          </a:p>
          <a:p>
            <a:r>
              <a:rPr lang="pl-PL" sz="2000" dirty="0"/>
              <a:t>n</a:t>
            </a:r>
            <a:r>
              <a:rPr lang="pl-PL" sz="2000" dirty="0" smtClean="0"/>
              <a:t>awet spotkanie towarzyskie, </a:t>
            </a:r>
            <a:r>
              <a:rPr lang="pl-PL" sz="2000" dirty="0"/>
              <a:t>jest dla młodego człowieka nowym doświadczeniem!</a:t>
            </a:r>
          </a:p>
          <a:p>
            <a:r>
              <a:rPr lang="pl-PL" sz="2000" b="1" dirty="0"/>
              <a:t>Ciesz się, że ma chęć eksplorowania świata</a:t>
            </a:r>
            <a:r>
              <a:rPr lang="pl-PL" sz="2000" b="1" dirty="0" smtClean="0"/>
              <a:t>.</a:t>
            </a:r>
          </a:p>
          <a:p>
            <a:endParaRPr lang="pl-PL" sz="2000" b="1" dirty="0"/>
          </a:p>
          <a:p>
            <a:r>
              <a:rPr lang="pl-PL" sz="2000" dirty="0"/>
              <a:t>Przypominając sobie okres dorastania pamiętasz pewnie, iż</a:t>
            </a:r>
          </a:p>
          <a:p>
            <a:r>
              <a:rPr lang="pl-PL" sz="2000" dirty="0"/>
              <a:t>robiło się masę rzeczy zupełnie ze sobą niespójnych -</a:t>
            </a:r>
          </a:p>
          <a:p>
            <a:r>
              <a:rPr lang="pl-PL" sz="2000" dirty="0"/>
              <a:t>treningi pływania, rysunek czy nawet karate. Dziś możemy</a:t>
            </a:r>
          </a:p>
          <a:p>
            <a:r>
              <a:rPr lang="pl-PL" sz="2000" dirty="0"/>
              <a:t>dzięki temu </a:t>
            </a:r>
            <a:r>
              <a:rPr lang="pl-PL" sz="2000" dirty="0" smtClean="0"/>
              <a:t>powiedzieć, </a:t>
            </a:r>
            <a:r>
              <a:rPr lang="pl-PL" sz="2000" dirty="0"/>
              <a:t>jak wygląda taka lekcja i czy to</a:t>
            </a:r>
          </a:p>
          <a:p>
            <a:r>
              <a:rPr lang="pl-PL" sz="2000" dirty="0"/>
              <a:t>lubimy! Życie </a:t>
            </a:r>
            <a:r>
              <a:rPr lang="pl-PL" sz="2000" dirty="0" smtClean="0"/>
              <a:t>to </a:t>
            </a:r>
            <a:r>
              <a:rPr lang="pl-PL" sz="2000" dirty="0"/>
              <a:t>zbieranie doświadczeń, dlaczego więc</a:t>
            </a:r>
          </a:p>
          <a:p>
            <a:r>
              <a:rPr lang="pl-PL" sz="2000" dirty="0"/>
              <a:t>nie dawać tego naszym dzieciom - </a:t>
            </a:r>
            <a:r>
              <a:rPr lang="pl-PL" sz="2000" b="1" dirty="0"/>
              <a:t>akceptując ich wybory</a:t>
            </a:r>
          </a:p>
          <a:p>
            <a:r>
              <a:rPr lang="pl-PL" sz="2000" dirty="0"/>
              <a:t>(niekoniecznie kosztowne)?</a:t>
            </a:r>
          </a:p>
        </p:txBody>
      </p:sp>
    </p:spTree>
    <p:extLst>
      <p:ext uri="{BB962C8B-B14F-4D97-AF65-F5344CB8AC3E}">
        <p14:creationId xmlns:p14="http://schemas.microsoft.com/office/powerpoint/2010/main" val="493465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Pozwól swojemu dziecku na poniesienie</a:t>
            </a:r>
            <a:r>
              <a:rPr lang="pl-PL" sz="2000" b="1" dirty="0"/>
              <a:t> </a:t>
            </a:r>
            <a:r>
              <a:rPr lang="pl-PL" sz="2000" b="1" dirty="0" smtClean="0"/>
              <a:t>konsekwencji swoich </a:t>
            </a:r>
            <a:r>
              <a:rPr lang="pl-PL" sz="2000" b="1" dirty="0"/>
              <a:t>działań i wyciągnięcie z nich wniosków </a:t>
            </a:r>
            <a:r>
              <a:rPr lang="pl-PL" sz="2000" dirty="0"/>
              <a:t>(oby!).</a:t>
            </a:r>
          </a:p>
          <a:p>
            <a:r>
              <a:rPr lang="pl-PL" sz="2000" dirty="0"/>
              <a:t>Nie zawsze łatwo patrzeć jest na zachowania </a:t>
            </a:r>
            <a:r>
              <a:rPr lang="pl-PL" sz="2000" dirty="0" smtClean="0"/>
              <a:t>naszych dorastających </a:t>
            </a:r>
            <a:r>
              <a:rPr lang="pl-PL" sz="2000" dirty="0"/>
              <a:t>dzieci, gdy jako bardziej </a:t>
            </a:r>
            <a:r>
              <a:rPr lang="pl-PL" sz="2000" dirty="0" smtClean="0"/>
              <a:t>doświadczeni, możemy </a:t>
            </a:r>
            <a:r>
              <a:rPr lang="pl-PL" sz="2000" dirty="0" smtClean="0"/>
              <a:t>podejrzewać, </a:t>
            </a:r>
            <a:r>
              <a:rPr lang="pl-PL" sz="2000" dirty="0"/>
              <a:t>jak to się skończy. Kusi by </a:t>
            </a:r>
            <a:r>
              <a:rPr lang="pl-PL" sz="2000" dirty="0" smtClean="0"/>
              <a:t>dać rozwiązanie</a:t>
            </a:r>
            <a:r>
              <a:rPr lang="pl-PL" sz="2000" dirty="0"/>
              <a:t>, ostrzec przed porażką. ALE!</a:t>
            </a:r>
          </a:p>
          <a:p>
            <a:pPr marL="0" indent="0">
              <a:buNone/>
            </a:pPr>
            <a:r>
              <a:rPr lang="pl-PL" sz="2000" b="1" dirty="0" smtClean="0"/>
              <a:t>Pozwól </a:t>
            </a:r>
            <a:r>
              <a:rPr lang="pl-PL" sz="2000" b="1" dirty="0"/>
              <a:t>temu młodemu człowiekowi doświadczać! </a:t>
            </a:r>
            <a:r>
              <a:rPr lang="pl-PL" sz="2000" dirty="0" smtClean="0"/>
              <a:t>Nikt za </a:t>
            </a:r>
            <a:r>
              <a:rPr lang="pl-PL" sz="2000" dirty="0"/>
              <a:t>nią/niego nie przeżyje tych dobrych i złych </a:t>
            </a:r>
            <a:r>
              <a:rPr lang="pl-PL" sz="2000" dirty="0" smtClean="0"/>
              <a:t>skutków swoich </a:t>
            </a:r>
            <a:r>
              <a:rPr lang="pl-PL" sz="2000" dirty="0"/>
              <a:t>decyzji, które będą towarzyszyły choćby </a:t>
            </a:r>
            <a:r>
              <a:rPr lang="pl-PL" sz="2000" dirty="0" smtClean="0"/>
              <a:t>we wspomnieniach</a:t>
            </a:r>
            <a:r>
              <a:rPr lang="pl-PL" sz="2000" dirty="0"/>
              <a:t>, całe życie.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8995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SPRÓBUJ: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Zapytaj swoje dziecko czy jest coś, czego </a:t>
            </a:r>
            <a:r>
              <a:rPr lang="pl-PL" sz="2400" dirty="0" smtClean="0"/>
              <a:t>chciałoby spróbować </a:t>
            </a:r>
            <a:r>
              <a:rPr lang="pl-PL" sz="2400" dirty="0"/>
              <a:t>- jakaś nowa aktywność / szczególne danie itp.</a:t>
            </a:r>
          </a:p>
          <a:p>
            <a:r>
              <a:rPr lang="pl-PL" sz="2400" dirty="0"/>
              <a:t>Warto pokazać dziecku, że jego potrzeby, marzenia </a:t>
            </a:r>
            <a:r>
              <a:rPr lang="pl-PL" sz="2400" dirty="0" smtClean="0"/>
              <a:t>są równie </a:t>
            </a:r>
            <a:r>
              <a:rPr lang="pl-PL" sz="2400" dirty="0"/>
              <a:t>ważne jak te dorosłych, porozmawiaj na ten </a:t>
            </a:r>
            <a:r>
              <a:rPr lang="pl-PL" sz="2400" dirty="0" smtClean="0"/>
              <a:t>temat, poznaj </a:t>
            </a:r>
            <a:r>
              <a:rPr lang="pl-PL" sz="2400" dirty="0"/>
              <a:t>powody wyboru, nie oceniaj.</a:t>
            </a:r>
          </a:p>
        </p:txBody>
      </p:sp>
    </p:spTree>
    <p:extLst>
      <p:ext uri="{BB962C8B-B14F-4D97-AF65-F5344CB8AC3E}">
        <p14:creationId xmlns:p14="http://schemas.microsoft.com/office/powerpoint/2010/main" val="3466280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5. Rówieśnicy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W okresie dorastania pojawia się </a:t>
            </a:r>
            <a:r>
              <a:rPr lang="pl-PL" sz="2400" b="1" dirty="0"/>
              <a:t>potrzeba </a:t>
            </a:r>
            <a:r>
              <a:rPr lang="pl-PL" sz="2400" b="1" dirty="0" smtClean="0"/>
              <a:t>bycia rozpoznawanym </a:t>
            </a:r>
            <a:r>
              <a:rPr lang="pl-PL" sz="2400" b="1" dirty="0"/>
              <a:t>i akceptowanym </a:t>
            </a:r>
            <a:r>
              <a:rPr lang="pl-PL" sz="2400" dirty="0"/>
              <a:t>przez </a:t>
            </a:r>
            <a:r>
              <a:rPr lang="pl-PL" sz="2400" dirty="0" smtClean="0"/>
              <a:t>rówieśników, to </a:t>
            </a:r>
            <a:r>
              <a:rPr lang="pl-PL" sz="2400" dirty="0"/>
              <a:t>znajomi zaczynają być bardzo ważnym </a:t>
            </a:r>
            <a:r>
              <a:rPr lang="pl-PL" sz="2400" dirty="0" smtClean="0"/>
              <a:t>czynnikiem socjalizacji</a:t>
            </a:r>
            <a:r>
              <a:rPr lang="pl-PL" sz="2400" dirty="0"/>
              <a:t>. Im dziecko bardziej 'oddala' się od </a:t>
            </a:r>
            <a:r>
              <a:rPr lang="pl-PL" sz="2400" dirty="0" smtClean="0"/>
              <a:t>rodzica, coraz </a:t>
            </a:r>
            <a:r>
              <a:rPr lang="pl-PL" sz="2400" dirty="0"/>
              <a:t>częściej opuszcza gniazdo, nazywane przez </a:t>
            </a:r>
            <a:r>
              <a:rPr lang="pl-PL" sz="2400" dirty="0" smtClean="0"/>
              <a:t>nas często </a:t>
            </a:r>
            <a:r>
              <a:rPr lang="pl-PL" sz="2400" dirty="0"/>
              <a:t>'hotelem', tym bardziej rówieśnicy pełnią </a:t>
            </a:r>
            <a:r>
              <a:rPr lang="pl-PL" sz="2400" dirty="0" smtClean="0"/>
              <a:t>rolę poczucia </a:t>
            </a:r>
            <a:r>
              <a:rPr lang="pl-PL" sz="2400" dirty="0"/>
              <a:t>bezpieczeństwa i dlatego właśnie jest to </a:t>
            </a:r>
            <a:r>
              <a:rPr lang="pl-PL" sz="2400" dirty="0" smtClean="0"/>
              <a:t>okres kształtowania </a:t>
            </a:r>
            <a:r>
              <a:rPr lang="pl-PL" sz="2400" dirty="0"/>
              <a:t>przyjaźni.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432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65676" y="683663"/>
            <a:ext cx="81526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Zapewne nie raz zastanawiałeś się, dlaczego </a:t>
            </a:r>
            <a:r>
              <a:rPr lang="pl-PL" sz="2800" dirty="0" smtClean="0"/>
              <a:t>Twoje nastoletnie </a:t>
            </a:r>
            <a:r>
              <a:rPr lang="pl-PL" sz="2800" dirty="0"/>
              <a:t>dziecko kieruje w Twoją stronę </a:t>
            </a:r>
            <a:r>
              <a:rPr lang="pl-PL" sz="2800" dirty="0" smtClean="0"/>
              <a:t>ironiczne uśmiechy</a:t>
            </a:r>
            <a:r>
              <a:rPr lang="pl-PL" sz="2800" dirty="0"/>
              <a:t>, buntuje się, ignoruje, na jej/jego twarzy </a:t>
            </a:r>
            <a:r>
              <a:rPr lang="pl-PL" sz="2800" dirty="0" smtClean="0"/>
              <a:t>pojawiają się </a:t>
            </a:r>
            <a:r>
              <a:rPr lang="pl-PL" sz="2800" dirty="0"/>
              <a:t>często grymasy, a emocje zmieniają się jakby </a:t>
            </a:r>
            <a:r>
              <a:rPr lang="pl-PL" sz="2800" dirty="0" smtClean="0"/>
              <a:t>z kierunkiem </a:t>
            </a:r>
            <a:r>
              <a:rPr lang="pl-PL" sz="2800" dirty="0"/>
              <a:t>wiatru.. niespodziewanie.</a:t>
            </a:r>
          </a:p>
          <a:p>
            <a:endParaRPr lang="pl-PL" sz="2800" dirty="0" smtClean="0"/>
          </a:p>
          <a:p>
            <a:r>
              <a:rPr lang="pl-PL" sz="2800" dirty="0" smtClean="0"/>
              <a:t>Otóż </a:t>
            </a:r>
            <a:r>
              <a:rPr lang="pl-PL" sz="2800" dirty="0"/>
              <a:t>to wszystko dzieje się w związku ze </a:t>
            </a:r>
            <a:r>
              <a:rPr lang="pl-PL" sz="2800" b="1" dirty="0"/>
              <a:t>zmianami, </a:t>
            </a:r>
            <a:r>
              <a:rPr lang="pl-PL" sz="2800" b="1" dirty="0" smtClean="0"/>
              <a:t>jakie zachodzą </a:t>
            </a:r>
            <a:r>
              <a:rPr lang="pl-PL" sz="2800" b="1" dirty="0"/>
              <a:t>w mózgu, ciele, psychice</a:t>
            </a:r>
            <a:r>
              <a:rPr lang="pl-PL" sz="2800" dirty="0"/>
              <a:t>, a nawet </a:t>
            </a:r>
            <a:r>
              <a:rPr lang="pl-PL" sz="2800" dirty="0" smtClean="0"/>
              <a:t>potrzebach czy </a:t>
            </a:r>
            <a:r>
              <a:rPr lang="pl-PL" sz="2800" dirty="0"/>
              <a:t>relacjach Twojego dojrzewającego dziecka.</a:t>
            </a:r>
          </a:p>
        </p:txBody>
      </p:sp>
    </p:spTree>
    <p:extLst>
      <p:ext uri="{BB962C8B-B14F-4D97-AF65-F5344CB8AC3E}">
        <p14:creationId xmlns:p14="http://schemas.microsoft.com/office/powerpoint/2010/main" val="1187733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22946" y="1290416"/>
            <a:ext cx="82210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Poczucie zaufania, akceptacja i przyjaźnie dają nastolatkom wiele korzyści </a:t>
            </a:r>
            <a:r>
              <a:rPr lang="pl-PL" sz="2400" dirty="0" smtClean="0"/>
              <a:t>psychicznych, </a:t>
            </a:r>
            <a:r>
              <a:rPr lang="pl-PL" sz="2400" dirty="0"/>
              <a:t>jak również pomagają w kształtowaniu tożsamości. </a:t>
            </a:r>
            <a:r>
              <a:rPr lang="pl-PL" sz="2400" b="1" dirty="0"/>
              <a:t>Grupa rówieśnicza ma stabilizujący wpływ na osobowość </a:t>
            </a:r>
            <a:r>
              <a:rPr lang="pl-PL" sz="2400" dirty="0"/>
              <a:t>w trakcie gwałtownych zmian. Dzięki znajomym nasze nastoletnie dzieci kształtują nowe formy </a:t>
            </a:r>
            <a:r>
              <a:rPr lang="pl-PL" sz="2400" dirty="0" err="1"/>
              <a:t>zachowań</a:t>
            </a:r>
            <a:r>
              <a:rPr lang="pl-PL" sz="2400" dirty="0"/>
              <a:t>, tj. dyskutowanie, zbiorowe formy aktywności, wspólne imprezy, co jest dobrym ćwiczeniem na funkcjonowanie w szerszym społeczeństwie. Rozumiemy, jak ważni są znajomi, ale co kiedy mają zły wpływ na nasze dorastające dziecko? </a:t>
            </a:r>
          </a:p>
        </p:txBody>
      </p:sp>
    </p:spTree>
    <p:extLst>
      <p:ext uri="{BB962C8B-B14F-4D97-AF65-F5344CB8AC3E}">
        <p14:creationId xmlns:p14="http://schemas.microsoft.com/office/powerpoint/2010/main" val="3522932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Zapewne zauważasz, że grupa znajomych </a:t>
            </a:r>
            <a:r>
              <a:rPr lang="pl-PL" dirty="0" smtClean="0"/>
              <a:t>Twojego nastolatka </a:t>
            </a:r>
            <a:r>
              <a:rPr lang="pl-PL" dirty="0"/>
              <a:t>często sprawia wrażenie chodzących klonów?</a:t>
            </a:r>
          </a:p>
          <a:p>
            <a:pPr marL="0" indent="0">
              <a:buNone/>
            </a:pPr>
            <a:r>
              <a:rPr lang="pl-PL" dirty="0"/>
              <a:t>Zazwyczaj każdy członek nastoletniej grupy rówieśniczej </a:t>
            </a:r>
            <a:r>
              <a:rPr lang="pl-PL" dirty="0" smtClean="0"/>
              <a:t>nie chce </a:t>
            </a:r>
            <a:r>
              <a:rPr lang="pl-PL" dirty="0"/>
              <a:t>zbytnio różnić się od innych, dlatego rozpoczyna </a:t>
            </a:r>
            <a:r>
              <a:rPr lang="pl-PL" dirty="0" smtClean="0"/>
              <a:t>się tendencja </a:t>
            </a:r>
            <a:r>
              <a:rPr lang="pl-PL" b="1" dirty="0"/>
              <a:t>dostosowywania się zasadom i </a:t>
            </a:r>
            <a:r>
              <a:rPr lang="pl-PL" b="1" dirty="0" smtClean="0"/>
              <a:t>normom panującym </a:t>
            </a:r>
            <a:r>
              <a:rPr lang="pl-PL" b="1" dirty="0"/>
              <a:t>w danej grupie </a:t>
            </a:r>
            <a:r>
              <a:rPr lang="pl-PL" dirty="0"/>
              <a:t>i chęć </a:t>
            </a:r>
            <a:r>
              <a:rPr lang="pl-PL" dirty="0" smtClean="0"/>
              <a:t>zewnętrznego upodabniania </a:t>
            </a:r>
            <a:r>
              <a:rPr lang="pl-PL" dirty="0"/>
              <a:t>się.</a:t>
            </a:r>
          </a:p>
          <a:p>
            <a:r>
              <a:rPr lang="pl-PL" dirty="0"/>
              <a:t>Młodzież podejmuje różne, nawet ryzykowne </a:t>
            </a:r>
            <a:r>
              <a:rPr lang="pl-PL" dirty="0" smtClean="0"/>
              <a:t>decyzje (ad.pkt1</a:t>
            </a:r>
            <a:r>
              <a:rPr lang="pl-PL" dirty="0"/>
              <a:t>) z myślą o sobie, a nie o Tobie </a:t>
            </a:r>
            <a:r>
              <a:rPr lang="pl-PL" dirty="0" smtClean="0"/>
              <a:t>Mamo </a:t>
            </a:r>
            <a:r>
              <a:rPr lang="pl-PL" dirty="0"/>
              <a:t>/ </a:t>
            </a:r>
            <a:r>
              <a:rPr lang="pl-PL" dirty="0" smtClean="0"/>
              <a:t>Tato</a:t>
            </a:r>
            <a:r>
              <a:rPr lang="pl-PL" dirty="0"/>
              <a:t>, </a:t>
            </a:r>
            <a:r>
              <a:rPr lang="pl-PL" dirty="0" smtClean="0"/>
              <a:t>mimo to </a:t>
            </a:r>
            <a:r>
              <a:rPr lang="pl-PL" dirty="0"/>
              <a:t>bardzo </a:t>
            </a:r>
            <a:r>
              <a:rPr lang="pl-PL" dirty="0" smtClean="0"/>
              <a:t>ważne, </a:t>
            </a:r>
            <a:r>
              <a:rPr lang="pl-PL" dirty="0"/>
              <a:t>by dziecko znało Twoje zdanie na </a:t>
            </a:r>
            <a:r>
              <a:rPr lang="pl-PL" dirty="0" smtClean="0"/>
              <a:t>temat nieakceptowanych </a:t>
            </a:r>
            <a:r>
              <a:rPr lang="pl-PL" dirty="0"/>
              <a:t>przez Ciebie </a:t>
            </a:r>
            <a:r>
              <a:rPr lang="pl-PL" dirty="0" err="1"/>
              <a:t>zachowań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Klucz porozumienia </a:t>
            </a:r>
            <a:r>
              <a:rPr lang="pl-PL" dirty="0"/>
              <a:t>jak zwykle znajdziemy </a:t>
            </a:r>
            <a:r>
              <a:rPr lang="pl-PL" b="1" dirty="0"/>
              <a:t>w rozmowie</a:t>
            </a:r>
            <a:r>
              <a:rPr lang="pl-PL" dirty="0"/>
              <a:t>, </a:t>
            </a:r>
            <a:r>
              <a:rPr lang="pl-PL" dirty="0" smtClean="0"/>
              <a:t>do której </a:t>
            </a:r>
            <a:r>
              <a:rPr lang="pl-PL" dirty="0"/>
              <a:t>powinnaś/powinieneś się przygotować i </a:t>
            </a:r>
            <a:r>
              <a:rPr lang="pl-PL" dirty="0" smtClean="0"/>
              <a:t>zaplanować czas, </a:t>
            </a:r>
            <a:r>
              <a:rPr lang="pl-PL" dirty="0"/>
              <a:t>by nie była to pogadanka w pośpiechu.</a:t>
            </a:r>
          </a:p>
        </p:txBody>
      </p:sp>
    </p:spTree>
    <p:extLst>
      <p:ext uri="{BB962C8B-B14F-4D97-AF65-F5344CB8AC3E}">
        <p14:creationId xmlns:p14="http://schemas.microsoft.com/office/powerpoint/2010/main" val="2053639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SPRÓBUJ: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Zapytaj </a:t>
            </a:r>
            <a:r>
              <a:rPr lang="pl-PL" dirty="0" smtClean="0"/>
              <a:t>swojego </a:t>
            </a:r>
            <a:r>
              <a:rPr lang="pl-PL" dirty="0"/>
              <a:t>nastolatka jaki ma </a:t>
            </a:r>
            <a:r>
              <a:rPr lang="pl-PL" b="1" dirty="0"/>
              <a:t>stosunek </a:t>
            </a:r>
            <a:r>
              <a:rPr lang="pl-PL" b="1" dirty="0" smtClean="0"/>
              <a:t>do pewnych </a:t>
            </a:r>
            <a:r>
              <a:rPr lang="pl-PL" b="1" dirty="0" err="1"/>
              <a:t>zachowań</a:t>
            </a:r>
            <a:r>
              <a:rPr lang="pl-PL" dirty="0"/>
              <a:t>, może warto pozwolić by </a:t>
            </a:r>
            <a:r>
              <a:rPr lang="pl-PL" dirty="0" smtClean="0"/>
              <a:t>grupa znajomych </a:t>
            </a:r>
            <a:r>
              <a:rPr lang="pl-PL" dirty="0"/>
              <a:t>spotykała się czasami i w Waszym </a:t>
            </a:r>
            <a:r>
              <a:rPr lang="pl-PL" dirty="0" smtClean="0"/>
              <a:t>domu, </a:t>
            </a:r>
            <a:r>
              <a:rPr lang="pl-PL" dirty="0" smtClean="0"/>
              <a:t>by móc </a:t>
            </a:r>
            <a:r>
              <a:rPr lang="pl-PL" dirty="0"/>
              <a:t>zwyczajnie spróbować poznać tych młodych ludzi </a:t>
            </a:r>
            <a:r>
              <a:rPr lang="pl-PL" dirty="0" smtClean="0"/>
              <a:t>i móc </a:t>
            </a:r>
            <a:r>
              <a:rPr lang="pl-PL" dirty="0"/>
              <a:t>później porozmawiać z synem/córką o </a:t>
            </a:r>
            <a:r>
              <a:rPr lang="pl-PL" dirty="0" smtClean="0"/>
              <a:t>konkretnych osobach</a:t>
            </a:r>
            <a:r>
              <a:rPr lang="pl-PL" dirty="0"/>
              <a:t>, ich sytuacji rodzinnych czy zainteresowań.</a:t>
            </a:r>
          </a:p>
          <a:p>
            <a:r>
              <a:rPr lang="pl-PL" dirty="0"/>
              <a:t>Pojawia się opór? Próbuj!</a:t>
            </a:r>
          </a:p>
          <a:p>
            <a:pPr marL="0" indent="0">
              <a:buNone/>
            </a:pPr>
            <a:r>
              <a:rPr lang="pl-PL" dirty="0"/>
              <a:t>To, że chcesz zrozumieć i poznać swoje nastoletnie </a:t>
            </a:r>
            <a:r>
              <a:rPr lang="pl-PL" dirty="0" smtClean="0"/>
              <a:t>dziecko jest </a:t>
            </a:r>
            <a:r>
              <a:rPr lang="pl-PL" dirty="0"/>
              <a:t>pierwszym krokiem do </a:t>
            </a:r>
            <a:r>
              <a:rPr lang="pl-PL" dirty="0" smtClean="0"/>
              <a:t>sukcesu, </a:t>
            </a:r>
            <a:r>
              <a:rPr lang="pl-PL" dirty="0"/>
              <a:t>by poczuło, że </a:t>
            </a:r>
            <a:r>
              <a:rPr lang="pl-PL" dirty="0" smtClean="0"/>
              <a:t>jest </a:t>
            </a:r>
            <a:r>
              <a:rPr lang="pl-PL" b="1" dirty="0" smtClean="0"/>
              <a:t>ważne</a:t>
            </a:r>
            <a:r>
              <a:rPr lang="pl-PL" b="1" dirty="0"/>
              <a:t>, akceptowane i kochane.</a:t>
            </a:r>
            <a:r>
              <a:rPr lang="pl-PL" dirty="0"/>
              <a:t>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Gdy </a:t>
            </a:r>
            <a:r>
              <a:rPr lang="pl-PL" dirty="0"/>
              <a:t>rzeczywiście </a:t>
            </a:r>
            <a:r>
              <a:rPr lang="pl-PL" dirty="0" smtClean="0"/>
              <a:t>to poczuje</a:t>
            </a:r>
            <a:r>
              <a:rPr lang="pl-PL" dirty="0"/>
              <a:t>, możesz sobie pogratulować </a:t>
            </a:r>
            <a:r>
              <a:rPr lang="pl-PL" dirty="0" smtClean="0"/>
              <a:t>:)</a:t>
            </a:r>
          </a:p>
          <a:p>
            <a:pPr marL="0" indent="0" algn="r">
              <a:buNone/>
            </a:pPr>
            <a:r>
              <a:rPr lang="pl-PL" sz="1100" dirty="0" smtClean="0"/>
              <a:t>Opracowanie:</a:t>
            </a:r>
          </a:p>
          <a:p>
            <a:pPr marL="0" indent="0" algn="r">
              <a:buNone/>
            </a:pPr>
            <a:r>
              <a:rPr lang="pl-PL" sz="1100" dirty="0" smtClean="0"/>
              <a:t>Marta Walczak psycholog</a:t>
            </a:r>
            <a:endParaRPr lang="pl-PL" sz="11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801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65675" y="743484"/>
            <a:ext cx="81783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Jest to naprawdę trudny czas dla każdego nastolatka, a Ty starasz się, próbujesz, czasami relacje układają się świetnie, a czasem brak Ci sił</a:t>
            </a:r>
            <a:r>
              <a:rPr lang="pl-PL" sz="2800" dirty="0" smtClean="0"/>
              <a:t>. </a:t>
            </a:r>
            <a:r>
              <a:rPr lang="pl-PL" sz="2800" dirty="0"/>
              <a:t>W takich momentach zatrzymaj się na </a:t>
            </a:r>
            <a:r>
              <a:rPr lang="pl-PL" sz="2800" dirty="0" smtClean="0"/>
              <a:t>chwilę </a:t>
            </a:r>
            <a:r>
              <a:rPr lang="pl-PL" sz="2800" dirty="0"/>
              <a:t>i pomyśl o tym, że Twoje dziecko chce czuć, że akceptujesz zachodzące w nim zmiany, przecież nie są dla niego wyborem, a najzwyczajniej naturalnym i bardzo ważnym </a:t>
            </a:r>
            <a:r>
              <a:rPr lang="pl-PL" sz="2800" b="1" dirty="0"/>
              <a:t>procesem przechodzenia w dorosłość</a:t>
            </a:r>
            <a:r>
              <a:rPr lang="pl-PL" sz="2800" dirty="0"/>
              <a:t>. Niektóre zmiany są spektakularne i zachodzą </a:t>
            </a:r>
            <a:r>
              <a:rPr lang="pl-PL" sz="2800" dirty="0" smtClean="0"/>
              <a:t>niespodziewanie, inne </a:t>
            </a:r>
            <a:r>
              <a:rPr lang="pl-PL" sz="2800" dirty="0"/>
              <a:t>stopniowo i niepostrzeżenie łączą się z codziennością. </a:t>
            </a:r>
          </a:p>
        </p:txBody>
      </p:sp>
    </p:spTree>
    <p:extLst>
      <p:ext uri="{BB962C8B-B14F-4D97-AF65-F5344CB8AC3E}">
        <p14:creationId xmlns:p14="http://schemas.microsoft.com/office/powerpoint/2010/main" val="385220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08404" y="1598064"/>
            <a:ext cx="8135596" cy="3242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dirty="0"/>
              <a:t>Oto </a:t>
            </a:r>
            <a:r>
              <a:rPr lang="pl-PL" sz="2800" b="1" dirty="0"/>
              <a:t>5 najczęstszych sytuacji</a:t>
            </a:r>
            <a:r>
              <a:rPr lang="pl-PL" sz="2800" dirty="0"/>
              <a:t>, charakterystycznych dla nastolatka, które mogą sprawić Ci trudność w zrozumieniu i zaakceptowaniu. Chcemy by było Ci (a w rezultacie Wam) łatwiej porozumiewać się. </a:t>
            </a:r>
          </a:p>
        </p:txBody>
      </p:sp>
    </p:spTree>
    <p:extLst>
      <p:ext uri="{BB962C8B-B14F-4D97-AF65-F5344CB8AC3E}">
        <p14:creationId xmlns:p14="http://schemas.microsoft.com/office/powerpoint/2010/main" val="24180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68777"/>
          </a:xfrm>
        </p:spPr>
        <p:txBody>
          <a:bodyPr/>
          <a:lstStyle/>
          <a:p>
            <a:r>
              <a:rPr lang="pl-PL" dirty="0" smtClean="0"/>
              <a:t>1. Mózg </a:t>
            </a:r>
            <a:r>
              <a:rPr lang="pl-PL" dirty="0"/>
              <a:t>nastolatka jest w ciągłej przebudowie.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Każdy nastolatek kładzie się wieczorem z innym mózgiem </a:t>
            </a:r>
            <a:r>
              <a:rPr lang="pl-PL" dirty="0" smtClean="0"/>
              <a:t>niż ten</a:t>
            </a:r>
            <a:r>
              <a:rPr lang="pl-PL" dirty="0"/>
              <a:t>, z jakim obudzi się </a:t>
            </a:r>
            <a:r>
              <a:rPr lang="pl-PL" dirty="0" smtClean="0"/>
              <a:t>rano! W </a:t>
            </a:r>
            <a:r>
              <a:rPr lang="pl-PL" dirty="0"/>
              <a:t>trakcie okresu dojrzewania zanika aż </a:t>
            </a:r>
            <a:r>
              <a:rPr lang="pl-PL" b="1" dirty="0"/>
              <a:t>85% połączeń </a:t>
            </a:r>
            <a:r>
              <a:rPr lang="pl-PL" b="1" dirty="0" smtClean="0"/>
              <a:t>w mózgu </a:t>
            </a:r>
            <a:r>
              <a:rPr lang="pl-PL" dirty="0"/>
              <a:t>młodego człowieka, dlatego jest to </a:t>
            </a:r>
            <a:r>
              <a:rPr lang="pl-PL" dirty="0" smtClean="0"/>
              <a:t>najbardziej  intensywny </a:t>
            </a:r>
            <a:r>
              <a:rPr lang="pl-PL" dirty="0"/>
              <a:t>obszar rozwoju.</a:t>
            </a:r>
          </a:p>
          <a:p>
            <a:r>
              <a:rPr lang="pl-PL" dirty="0"/>
              <a:t>Do zakończenia przemian, czyli do momentu </a:t>
            </a:r>
            <a:r>
              <a:rPr lang="pl-PL" dirty="0" smtClean="0"/>
              <a:t>osiągnięcia dorosłości</a:t>
            </a:r>
            <a:r>
              <a:rPr lang="pl-PL" dirty="0"/>
              <a:t>, nastolatek ma </a:t>
            </a:r>
            <a:r>
              <a:rPr lang="pl-PL" b="1" dirty="0"/>
              <a:t>dysfunkcję w </a:t>
            </a:r>
            <a:r>
              <a:rPr lang="pl-PL" b="1" dirty="0" smtClean="0"/>
              <a:t>obszarach świadomości </a:t>
            </a:r>
            <a:r>
              <a:rPr lang="pl-PL" b="1" dirty="0"/>
              <a:t>oraz problem z podjęciem </a:t>
            </a:r>
            <a:r>
              <a:rPr lang="pl-PL" b="1" dirty="0" smtClean="0"/>
              <a:t>racjonalnej decyzji </a:t>
            </a:r>
            <a:r>
              <a:rPr lang="pl-PL" dirty="0"/>
              <a:t>- nie jest do tego neurologicznie zdolny!</a:t>
            </a:r>
          </a:p>
          <a:p>
            <a:r>
              <a:rPr lang="pl-PL" dirty="0"/>
              <a:t>Dodatkowo, część mózgu odpowiadająca za </a:t>
            </a:r>
            <a:r>
              <a:rPr lang="pl-PL" dirty="0" smtClean="0"/>
              <a:t>przewidywanie konsekwencji </a:t>
            </a:r>
            <a:r>
              <a:rPr lang="pl-PL" dirty="0"/>
              <a:t>działań, może kształtować  </a:t>
            </a:r>
            <a:r>
              <a:rPr lang="pl-PL" dirty="0" smtClean="0"/>
              <a:t>się </a:t>
            </a:r>
            <a:r>
              <a:rPr lang="pl-PL" dirty="0"/>
              <a:t>nawet do </a:t>
            </a:r>
            <a:r>
              <a:rPr lang="pl-PL" dirty="0" smtClean="0"/>
              <a:t>24 roku </a:t>
            </a:r>
            <a:r>
              <a:rPr lang="pl-PL" dirty="0"/>
              <a:t>życia! Dlatego właśnie młodzież często </a:t>
            </a:r>
            <a:r>
              <a:rPr lang="pl-PL" dirty="0" smtClean="0"/>
              <a:t>podejmuje zachowania </a:t>
            </a:r>
            <a:r>
              <a:rPr lang="pl-PL" dirty="0"/>
              <a:t>ryzykowne, czasami zwyczajnie nie </a:t>
            </a:r>
            <a:r>
              <a:rPr lang="pl-PL" dirty="0" smtClean="0"/>
              <a:t>dostrzega zagrożeń </a:t>
            </a:r>
            <a:r>
              <a:rPr lang="pl-PL" dirty="0"/>
              <a:t>związanych z sytuacją, tj. picie alkoholu w </a:t>
            </a:r>
            <a:r>
              <a:rPr lang="pl-PL" dirty="0" smtClean="0"/>
              <a:t>gronie rówieśników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790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ZASADA: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1154954" y="3307222"/>
            <a:ext cx="8825659" cy="3161944"/>
          </a:xfrm>
        </p:spPr>
        <p:txBody>
          <a:bodyPr>
            <a:normAutofit/>
          </a:bodyPr>
          <a:lstStyle/>
          <a:p>
            <a:r>
              <a:rPr lang="pl-PL" dirty="0"/>
              <a:t>Zaprezentuj własny punkt widzenia, </a:t>
            </a:r>
            <a:r>
              <a:rPr lang="pl-PL" b="1" dirty="0"/>
              <a:t>wysłuchaj </a:t>
            </a:r>
            <a:r>
              <a:rPr lang="pl-PL" b="1" dirty="0" smtClean="0"/>
              <a:t>zdania nastolatka</a:t>
            </a:r>
            <a:r>
              <a:rPr lang="pl-PL" dirty="0"/>
              <a:t>. Pamiętaj, że próby podważania </a:t>
            </a:r>
            <a:r>
              <a:rPr lang="pl-PL" dirty="0" smtClean="0"/>
              <a:t>słuszności jego </a:t>
            </a:r>
            <a:r>
              <a:rPr lang="pl-PL" dirty="0"/>
              <a:t>postępowania mogą być odebrane jako </a:t>
            </a:r>
            <a:r>
              <a:rPr lang="pl-PL" b="1" dirty="0"/>
              <a:t>atak </a:t>
            </a:r>
            <a:r>
              <a:rPr lang="pl-PL" b="1" dirty="0" smtClean="0"/>
              <a:t>na niezależność</a:t>
            </a:r>
            <a:r>
              <a:rPr lang="pl-PL" dirty="0"/>
              <a:t>, a w odpowiedzi syn/córka może </a:t>
            </a:r>
            <a:r>
              <a:rPr lang="pl-PL" dirty="0" smtClean="0"/>
              <a:t>przekroczyć pewną </a:t>
            </a:r>
            <a:r>
              <a:rPr lang="pl-PL" dirty="0"/>
              <a:t>granicę z rodzicem (np. odezwać się nieprzyjemnie</a:t>
            </a:r>
            <a:r>
              <a:rPr lang="pl-PL" dirty="0" smtClean="0"/>
              <a:t>), broniąc </a:t>
            </a:r>
            <a:r>
              <a:rPr lang="pl-PL" dirty="0"/>
              <a:t>swojej autonomii.</a:t>
            </a:r>
          </a:p>
          <a:p>
            <a:r>
              <a:rPr lang="pl-PL" dirty="0"/>
              <a:t>Postępowanie dziecka nie jest wymierzone </a:t>
            </a:r>
            <a:r>
              <a:rPr lang="pl-PL" dirty="0" smtClean="0"/>
              <a:t>przeciwko Tobie</a:t>
            </a:r>
            <a:r>
              <a:rPr lang="pl-PL" dirty="0"/>
              <a:t>, liczy się z Twoim zdaniem, ale często się do tego </a:t>
            </a:r>
            <a:r>
              <a:rPr lang="pl-PL" dirty="0" smtClean="0"/>
              <a:t>nie przyzna</a:t>
            </a:r>
            <a:r>
              <a:rPr lang="pl-PL" dirty="0"/>
              <a:t>. A jeśli przyjdzie i przeprosi za swoje </a:t>
            </a:r>
            <a:r>
              <a:rPr lang="pl-PL" dirty="0" smtClean="0"/>
              <a:t>zachowanie, jeśli </a:t>
            </a:r>
            <a:r>
              <a:rPr lang="pl-PL" dirty="0"/>
              <a:t>tego wymagasz, to wiedz, że jego płat czołowy przez </a:t>
            </a:r>
            <a:r>
              <a:rPr lang="pl-PL" dirty="0" smtClean="0"/>
              <a:t>to nie </a:t>
            </a:r>
            <a:r>
              <a:rPr lang="pl-PL" dirty="0"/>
              <a:t>rozwinie się szybciej, zachowanie powtórzy się </a:t>
            </a:r>
            <a:r>
              <a:rPr lang="pl-PL" dirty="0" smtClean="0"/>
              <a:t>jeszcze niejednokrotnie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628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SPRÓBUJ: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Zastanów się nad ostatnią sytuacją kiedy Twój </a:t>
            </a:r>
            <a:r>
              <a:rPr lang="pl-PL" sz="2400" dirty="0" smtClean="0"/>
              <a:t>nastolatek zachował </a:t>
            </a:r>
            <a:r>
              <a:rPr lang="pl-PL" sz="2400" dirty="0"/>
              <a:t>się wg. Ciebie ryzykownie.</a:t>
            </a:r>
          </a:p>
          <a:p>
            <a:r>
              <a:rPr lang="pl-PL" sz="2400" dirty="0"/>
              <a:t>Czy przypominasz sobie rozmowę z nią/nim na ten temat?</a:t>
            </a:r>
          </a:p>
          <a:p>
            <a:r>
              <a:rPr lang="pl-PL" sz="2400" dirty="0"/>
              <a:t>Czy przedstawiła(e)ś własny punkt widzenia?</a:t>
            </a:r>
          </a:p>
          <a:p>
            <a:r>
              <a:rPr lang="pl-PL" sz="2400" dirty="0"/>
              <a:t>Jak zareagowało dziecko?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889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Już </a:t>
            </a:r>
            <a:r>
              <a:rPr lang="pl-PL" dirty="0"/>
              <a:t>nie dziecko - jeszcze nie dorosły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Spróbuj wyobrazić sobie jak trudnym czasem jest </a:t>
            </a:r>
            <a:r>
              <a:rPr lang="pl-PL" sz="2400" dirty="0" smtClean="0"/>
              <a:t>dla Twojego </a:t>
            </a:r>
            <a:r>
              <a:rPr lang="pl-PL" sz="2400" dirty="0"/>
              <a:t>nastolatka przechodzenie tego etapu, gdy </a:t>
            </a:r>
            <a:r>
              <a:rPr lang="pl-PL" sz="2400" dirty="0" smtClean="0"/>
              <a:t>nie ma </a:t>
            </a:r>
            <a:r>
              <a:rPr lang="pl-PL" sz="2400" dirty="0"/>
              <a:t>się za wiele przywilejów, a już nie jest się chronionym </a:t>
            </a:r>
            <a:r>
              <a:rPr lang="pl-PL" sz="2400" dirty="0" smtClean="0"/>
              <a:t>i traktowanym </a:t>
            </a:r>
            <a:r>
              <a:rPr lang="pl-PL" sz="2400" dirty="0"/>
              <a:t>jak dziecko.</a:t>
            </a:r>
          </a:p>
          <a:p>
            <a:r>
              <a:rPr lang="pl-PL" sz="2400" dirty="0"/>
              <a:t>W związku z zupełnie nową sytuacją (tak! jest to dla </a:t>
            </a:r>
            <a:r>
              <a:rPr lang="pl-PL" sz="2400" dirty="0" smtClean="0"/>
              <a:t>Twojego dziecka </a:t>
            </a:r>
            <a:r>
              <a:rPr lang="pl-PL" sz="2400" dirty="0"/>
              <a:t>również coś nowego) w głowie </a:t>
            </a:r>
            <a:r>
              <a:rPr lang="pl-PL" sz="2400" dirty="0" smtClean="0"/>
              <a:t>nastolatka zaczynają </a:t>
            </a:r>
            <a:r>
              <a:rPr lang="pl-PL" sz="2400" dirty="0"/>
              <a:t>pojawiać się pytania określające siebie np. </a:t>
            </a:r>
            <a:r>
              <a:rPr lang="pl-PL" sz="2400" dirty="0" smtClean="0"/>
              <a:t>Kim jestem</a:t>
            </a:r>
            <a:r>
              <a:rPr lang="pl-PL" sz="2400" dirty="0"/>
              <a:t>?, swoją przyszłość: Kim chcę być?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486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51133" y="888764"/>
            <a:ext cx="80928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Odpowiedzi na te i inne pytania znajdywane są </a:t>
            </a:r>
            <a:r>
              <a:rPr lang="pl-PL" sz="2800" dirty="0" smtClean="0"/>
              <a:t>na przestrzeni </a:t>
            </a:r>
            <a:r>
              <a:rPr lang="pl-PL" sz="2800" dirty="0"/>
              <a:t>lat i przechodzenia przez różne fazy </a:t>
            </a:r>
            <a:r>
              <a:rPr lang="pl-PL" sz="2800" dirty="0" smtClean="0"/>
              <a:t>dorastania, w </a:t>
            </a:r>
            <a:r>
              <a:rPr lang="pl-PL" sz="2800" dirty="0"/>
              <a:t>poszukiwaniu swojej tożsamości i zdefiniowania </a:t>
            </a:r>
            <a:r>
              <a:rPr lang="pl-PL" sz="2800" dirty="0" smtClean="0"/>
              <a:t>siebie jako </a:t>
            </a:r>
            <a:r>
              <a:rPr lang="pl-PL" sz="2800" dirty="0"/>
              <a:t>niepowtarzalną jednostkę.</a:t>
            </a:r>
          </a:p>
          <a:p>
            <a:r>
              <a:rPr lang="pl-PL" sz="2800" dirty="0"/>
              <a:t>Charakterystycznym dla okresu dojrzewania jest </a:t>
            </a:r>
            <a:r>
              <a:rPr lang="pl-PL" sz="2800" b="1" dirty="0" smtClean="0"/>
              <a:t>wycofanie, negatywizm</a:t>
            </a:r>
            <a:r>
              <a:rPr lang="pl-PL" sz="2800" dirty="0"/>
              <a:t>, który można tłumaczyć jako odrzucanie </a:t>
            </a:r>
            <a:r>
              <a:rPr lang="pl-PL" sz="2800" dirty="0" smtClean="0"/>
              <a:t>tego, co </a:t>
            </a:r>
            <a:r>
              <a:rPr lang="pl-PL" sz="2800" dirty="0"/>
              <a:t>mówią dorośli czy inne osoby.</a:t>
            </a:r>
          </a:p>
        </p:txBody>
      </p:sp>
    </p:spTree>
    <p:extLst>
      <p:ext uri="{BB962C8B-B14F-4D97-AF65-F5344CB8AC3E}">
        <p14:creationId xmlns:p14="http://schemas.microsoft.com/office/powerpoint/2010/main" val="996542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Jon (konferencyjny)</Template>
  <TotalTime>58</TotalTime>
  <Words>1604</Words>
  <Application>Microsoft Office PowerPoint</Application>
  <PresentationFormat>Panoramiczny</PresentationFormat>
  <Paragraphs>89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Jon (sala konferencyjna)</vt:lpstr>
      <vt:lpstr>Jak reagować na zmiany nastroju nastolatka? </vt:lpstr>
      <vt:lpstr>Prezentacja programu PowerPoint</vt:lpstr>
      <vt:lpstr>Prezentacja programu PowerPoint</vt:lpstr>
      <vt:lpstr>Prezentacja programu PowerPoint</vt:lpstr>
      <vt:lpstr>1. Mózg nastolatka jest w ciągłej przebudowie.</vt:lpstr>
      <vt:lpstr>ZASADA: </vt:lpstr>
      <vt:lpstr>SPRÓBUJ: </vt:lpstr>
      <vt:lpstr>2. Już nie dziecko - jeszcze nie dorosły</vt:lpstr>
      <vt:lpstr>Prezentacja programu PowerPoint</vt:lpstr>
      <vt:lpstr>ZASADA: </vt:lpstr>
      <vt:lpstr>SPRÓBUJ:</vt:lpstr>
      <vt:lpstr>3. Samoocena i poczucie własnej wartości</vt:lpstr>
      <vt:lpstr>ZASADA: </vt:lpstr>
      <vt:lpstr>SPRÓBUJ:</vt:lpstr>
      <vt:lpstr>4. Pozwól doświadczać.</vt:lpstr>
      <vt:lpstr>Prezentacja programu PowerPoint</vt:lpstr>
      <vt:lpstr>ZASADA: </vt:lpstr>
      <vt:lpstr>SPRÓBUJ:</vt:lpstr>
      <vt:lpstr>5. Rówieśnicy.</vt:lpstr>
      <vt:lpstr>Prezentacja programu PowerPoint</vt:lpstr>
      <vt:lpstr>ZASADA:</vt:lpstr>
      <vt:lpstr>SPRÓBUJ: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reagować na zmiany nastroju nastolatka?</dc:title>
  <dc:creator>BBQ</dc:creator>
  <cp:lastModifiedBy>BBQ</cp:lastModifiedBy>
  <cp:revision>8</cp:revision>
  <dcterms:created xsi:type="dcterms:W3CDTF">2021-09-25T10:41:07Z</dcterms:created>
  <dcterms:modified xsi:type="dcterms:W3CDTF">2021-09-26T15:42:11Z</dcterms:modified>
</cp:coreProperties>
</file>