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SAMOOKALECZENIA DZIECI I MŁODZIEŻY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PRZYCZYNY, OBJAWY I POMOC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0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SĄ SAMOOKALECZENIA?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58983"/>
            <a:ext cx="8596668" cy="4382379"/>
          </a:xfrm>
        </p:spPr>
        <p:txBody>
          <a:bodyPr>
            <a:normAutofit/>
          </a:bodyPr>
          <a:lstStyle/>
          <a:p>
            <a:r>
              <a:rPr lang="pl-PL" sz="2400" dirty="0" smtClean="0"/>
              <a:t>Określamy nimi przeprowadzone z własnej woli i zwykle stanowiące niewielkie zagrożenie życia, pozbawione intencji samobójczych, uszkodzenia własnego ciała, które nie są akceptowane społecznie.</a:t>
            </a:r>
          </a:p>
          <a:p>
            <a:r>
              <a:rPr lang="pl-PL" sz="2400" dirty="0" smtClean="0"/>
              <a:t>Autoagresja u dzieci dokonywana jest zazwyczaj w celu </a:t>
            </a:r>
            <a:r>
              <a:rPr lang="pl-PL" sz="2400" b="1" dirty="0" smtClean="0"/>
              <a:t>zmniejszenia dyskomfortu psychicznego </a:t>
            </a:r>
            <a:r>
              <a:rPr lang="pl-PL" sz="2400" dirty="0" smtClean="0"/>
              <a:t>(napięcia emocjonalnego) i  jest uwarunkowana wieloma czynnikami.</a:t>
            </a:r>
          </a:p>
          <a:p>
            <a:r>
              <a:rPr lang="pl-PL" sz="2400" dirty="0" smtClean="0"/>
              <a:t>Samouszkodzenia należą do spektrum </a:t>
            </a:r>
            <a:r>
              <a:rPr lang="pl-PL" sz="2400" dirty="0" err="1" smtClean="0"/>
              <a:t>zachowań</a:t>
            </a:r>
            <a:r>
              <a:rPr lang="pl-PL" sz="2400" dirty="0" smtClean="0"/>
              <a:t> autodestrukcyjnych bezpośrednich (tak jak myśli samobójcze).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6144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SAMOOKALECZANIA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Autofit/>
          </a:bodyPr>
          <a:lstStyle/>
          <a:p>
            <a:r>
              <a:rPr lang="pl-PL" sz="2400" dirty="0" smtClean="0"/>
              <a:t>Okaleczanie się nastolatków często brane jest za próbę manipulacji, chęć zwrócenia na siebie uwagi czy młodzieńczą głupotę.</a:t>
            </a:r>
          </a:p>
          <a:p>
            <a:r>
              <a:rPr lang="pl-PL" sz="2400" dirty="0" smtClean="0"/>
              <a:t>Zachowania te są jednak konsekwencją wewnętrznej walki, którą toczą ze sobą różne emocje i myśli młodego człowieka.</a:t>
            </a:r>
          </a:p>
          <a:p>
            <a:r>
              <a:rPr lang="pl-PL" sz="2400" dirty="0" smtClean="0"/>
              <a:t>Celem samookaleczania jest </a:t>
            </a:r>
            <a:r>
              <a:rPr lang="pl-PL" sz="2400" b="1" dirty="0" smtClean="0"/>
              <a:t>doznanie ulgi </a:t>
            </a:r>
            <a:r>
              <a:rPr lang="pl-PL" sz="2400" dirty="0" smtClean="0"/>
              <a:t>w  doświadczanych negatywnych uczuciach lub pomoc w  rozwiązaniu konfliktu interpersonalnego. </a:t>
            </a:r>
          </a:p>
          <a:p>
            <a:r>
              <a:rPr lang="pl-PL" sz="2400" dirty="0" smtClean="0"/>
              <a:t>Samouszkodzenia czasami są formą  </a:t>
            </a:r>
            <a:r>
              <a:rPr lang="pl-PL" sz="2400" dirty="0" err="1" smtClean="0"/>
              <a:t>samokarania</a:t>
            </a:r>
            <a:r>
              <a:rPr lang="pl-PL" sz="2400" dirty="0" smtClean="0"/>
              <a:t> się.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7572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SYGNAŁY OSTRZEGAWCZE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858552" cy="38807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 smtClean="0"/>
              <a:t>Warto zwrócić uwagę na takie symptomy (czynniki ryzyka) jak: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niska samoocena i niechęć wobec siebie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impulsywne reakcje na trudne sytuacje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zachowania ryzykowne (sięganie po używki)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stany depresyjne (przedłużający się smutek, wycofanie)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izolacja od rówieśników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porzucenie zainteresowań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 smtClean="0"/>
              <a:t>prace pisemne/plastyczne o tematyce fizycznego zranienia, bólu.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8549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To, co powinno zaniepokoić to: blizny, skaleczenia, ślady krwi, siniaki o niewiadomym pochodzeniu, liczne opatrunki, ubrania z długimi rękawami zakładane nieadekwatnie do pogody, unikanie aktywności, podczas których ślady samouszkodzeń mogłyby zostać zaobserwowane np. notorycznie zwolnienia z zajęć WF-u, noszenie przy sobie ostrych narzędzi, spędzanie długiego czasu w miejscach odosobnionych czy w toalecie; wpisy/zdjęcia o tematyce autodestrukcyjnej na portalach społecznościowych, przynależność do grup społecznościowych o tematyce depresji, zadawania bólu – komentowanie czy polubienie postów o tej tematyce.</a:t>
            </a:r>
          </a:p>
          <a:p>
            <a:pPr marL="0" indent="0" algn="just"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348296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POMÓC?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306287"/>
            <a:ext cx="9381067" cy="4976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/>
              <a:t>Nie należy dziecka karać za dokonywanie samouszkodzeń ani przenosić cierpienia na siebie. </a:t>
            </a:r>
            <a:r>
              <a:rPr lang="pl-PL" sz="2000" b="1" i="1" u="sng" dirty="0" smtClean="0">
                <a:solidFill>
                  <a:srgbClr val="FF0000"/>
                </a:solidFill>
              </a:rPr>
              <a:t>Nie krytykuj, nie moralizuj, nie strasz konsekwencjami</a:t>
            </a:r>
            <a:r>
              <a:rPr lang="pl-PL" sz="2000" i="1" u="sng" dirty="0" smtClean="0">
                <a:solidFill>
                  <a:srgbClr val="FF0000"/>
                </a:solidFill>
              </a:rPr>
              <a:t>.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pl-PL" sz="2000" dirty="0" smtClean="0"/>
              <a:t>Zachowania autoagresywne u dzieci, mimo że są szkodliwe, są „po coś”. </a:t>
            </a:r>
          </a:p>
          <a:p>
            <a:pPr marL="0" indent="0">
              <a:buNone/>
            </a:pPr>
            <a:r>
              <a:rPr lang="pl-PL" sz="2000" dirty="0" smtClean="0"/>
              <a:t>W tym miejscu warto wskazać czynniki ochronne, a więc te, o które warto zadbać, aby uchronić dziecko przed dokonywaniem samouszkodzeń. Są to: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s</a:t>
            </a:r>
            <a:r>
              <a:rPr lang="pl-PL" sz="2000" dirty="0" smtClean="0"/>
              <a:t>tabilne wzorce więzi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s</a:t>
            </a:r>
            <a:r>
              <a:rPr lang="pl-PL" sz="2000" dirty="0" smtClean="0"/>
              <a:t>atysfakcjonująca sieć wsparcia społecznego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d</a:t>
            </a:r>
            <a:r>
              <a:rPr lang="pl-PL" sz="2000" dirty="0" smtClean="0"/>
              <a:t>obre funkcjonowanie szkolne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w</a:t>
            </a:r>
            <a:r>
              <a:rPr lang="pl-PL" sz="2000" dirty="0" smtClean="0"/>
              <a:t>ystarczające zasoby finansowe rodziny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z</a:t>
            </a:r>
            <a:r>
              <a:rPr lang="pl-PL" sz="2000" dirty="0" smtClean="0"/>
              <a:t>aplecze kulturowe i religijne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d</a:t>
            </a:r>
            <a:r>
              <a:rPr lang="pl-PL" sz="2000" dirty="0" smtClean="0"/>
              <a:t>obre zagospodarowanie czasu wolnego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w</a:t>
            </a:r>
            <a:r>
              <a:rPr lang="pl-PL" sz="2000" dirty="0" smtClean="0"/>
              <a:t>sparcie instytucjonalne.</a:t>
            </a:r>
          </a:p>
          <a:p>
            <a:pPr>
              <a:buFont typeface="Wingdings" panose="05000000000000000000" pitchFamily="2" charset="2"/>
              <a:buChar char="v"/>
            </a:pPr>
            <a:endParaRPr lang="pl-PL" dirty="0" smtClean="0"/>
          </a:p>
          <a:p>
            <a:pPr>
              <a:buFont typeface="Wingdings" panose="05000000000000000000" pitchFamily="2" charset="2"/>
              <a:buChar char="v"/>
            </a:pPr>
            <a:endParaRPr lang="pl-PL" dirty="0" smtClean="0"/>
          </a:p>
          <a:p>
            <a:pPr>
              <a:buFont typeface="Wingdings" panose="05000000000000000000" pitchFamily="2" charset="2"/>
              <a:buChar char="v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1512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12834"/>
            <a:ext cx="8596668" cy="41109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400" dirty="0" smtClean="0"/>
              <a:t>Skuteczną metodą leczenia w przypadku wystąpienia samookaleczenia dzieci i młodzieży jest dialektyczna terapia behawioralna, która łączy elementy terapii indywidualnej, grupowego treningu umiejętności, karty obserwacji, interwencje w sytuacjach kryzysowych, interwencje w środowisku, terapię rodzinną i trening umiejętności dla rodzin, spotkania zespołu konsultacyjnego i farmakoterapię.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r">
              <a:buNone/>
            </a:pPr>
            <a:r>
              <a:rPr lang="pl-PL" sz="1400" dirty="0" smtClean="0"/>
              <a:t>Opracowanie</a:t>
            </a:r>
          </a:p>
          <a:p>
            <a:pPr marL="0" indent="0" algn="r">
              <a:buNone/>
            </a:pPr>
            <a:r>
              <a:rPr lang="pl-PL" sz="1400" dirty="0" smtClean="0"/>
              <a:t> Marta Walczak</a:t>
            </a:r>
          </a:p>
          <a:p>
            <a:pPr marL="0" indent="0" algn="r">
              <a:buNone/>
            </a:pPr>
            <a:r>
              <a:rPr lang="pl-PL" sz="1400" dirty="0" smtClean="0"/>
              <a:t>psycholog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60338123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435</Words>
  <Application>Microsoft Office PowerPoint</Application>
  <PresentationFormat>Panoramiczny</PresentationFormat>
  <Paragraphs>40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</vt:lpstr>
      <vt:lpstr>Wingdings 3</vt:lpstr>
      <vt:lpstr>Faseta</vt:lpstr>
      <vt:lpstr>SAMOOKALECZENIA DZIECI I MŁODZIEŻY</vt:lpstr>
      <vt:lpstr>CZYM SĄ SAMOOKALECZENIA?</vt:lpstr>
      <vt:lpstr>PRZYCZYNY SAMOOKALECZANIA</vt:lpstr>
      <vt:lpstr>SYGNAŁY OSTRZEGAWCZE</vt:lpstr>
      <vt:lpstr>OBJAWY</vt:lpstr>
      <vt:lpstr>JAK POMÓC?</vt:lpstr>
      <vt:lpstr>LECZENIE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SAMOOKALECZENIA DZIECI I MŁODZIEŻY</dc:title>
  <dc:creator>Uczeń</dc:creator>
  <cp:lastModifiedBy>Uczeń</cp:lastModifiedBy>
  <cp:revision>7</cp:revision>
  <dcterms:created xsi:type="dcterms:W3CDTF">2021-12-20T11:08:50Z</dcterms:created>
  <dcterms:modified xsi:type="dcterms:W3CDTF">2021-12-20T12:06:11Z</dcterms:modified>
</cp:coreProperties>
</file>