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1521151"/>
            <a:ext cx="7766936" cy="2529685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ZABURZENIA PRZETWARZANIA SENSORYCZNEGO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2400" dirty="0">
                <a:solidFill>
                  <a:schemeClr val="tx1"/>
                </a:solidFill>
              </a:rPr>
              <a:t>U DZIECI W WIEKU PRZEDSZKOLNYM</a:t>
            </a:r>
          </a:p>
        </p:txBody>
      </p:sp>
    </p:spTree>
    <p:extLst>
      <p:ext uri="{BB962C8B-B14F-4D97-AF65-F5344CB8AC3E}">
        <p14:creationId xmlns:p14="http://schemas.microsoft.com/office/powerpoint/2010/main" val="257617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051133"/>
            <a:ext cx="4185623" cy="794759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MA TRUDNOŚCI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5745" y="2076629"/>
            <a:ext cx="4185623" cy="3964734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 SAMODZIELNYM PICIEM, ŻUCIEM I POŁYKANIEM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 ZAŚNIĘCIEM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 KONCENTRACJĄ UWAGI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 SIEDZENIEM LUB STANIEM W JEDNYM MIEJSCU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 PISANIEM, WYCINANIEM, RYSOWANIEM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ZE ZROZUMIENIEM POLECEŃ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1051133"/>
            <a:ext cx="4185618" cy="794759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MA PROBLEM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88384" y="2076629"/>
            <a:ext cx="4185617" cy="3964733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Z UTRZYMANIEM RÓWNOWAGI I ORIENTACJĄ W PRZESTRZENI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POTYKA SIĘ I UPADA, CZĘSTO MA JAKIŚ SINIAK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NIE JEŹDZI NA ROWERZE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WPADA NA MEBLE, ŚCIANY I INNE DZIECI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CZĘSTO MYLI STRONĘ PRAWĄ I LEWĄ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MA SŁABE WYCZUCIE ODLEGŁOŚCI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NIE MA DOMINACJI JEDNEJ RĘKI </a:t>
            </a:r>
            <a:r>
              <a:rPr lang="pl-PL" sz="1200" dirty="0" smtClean="0">
                <a:solidFill>
                  <a:schemeClr val="tx1"/>
                </a:solidFill>
              </a:rPr>
              <a:t>(LATERALIZACJA USTALA SIĘ DO OK. 8-9 ROKU ŻYCIA)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931492"/>
            <a:ext cx="4185623" cy="777667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MA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5745" y="2136449"/>
            <a:ext cx="4185623" cy="3904913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CHOROBĘ LOKOMOCYJNĄ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NADWRAŻLIWOŚĆ NA DŹWIĘKI, ŚWIATŁO I JASKRAWE KOLORY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SŁABĄ LUB NADMIERNĄ REAKCJĘ NA BÓL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931492"/>
            <a:ext cx="4185618" cy="777667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LUBI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88384" y="2136449"/>
            <a:ext cx="4185617" cy="3904913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JEDEN RODZAJ JEDZENIA (WYBIÓRCZOŚĆ POKARMOWA)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WYBIERAĆ NA ZABAWĘ DOBRZE ZNANE MIEJSCA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ZABAWY INDYWIDUALNE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CHODZIĆ NA PALCACH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SZORSTKIE LUB MIĘKKIE UBRANIA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EKSTREMALNE PRZEŻYCIA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2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21750" y="1529876"/>
            <a:ext cx="73864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70C0"/>
                </a:solidFill>
              </a:rPr>
              <a:t>ZABURZENIA PRZETWARZANIA SENSORYCZNEGO MOGĄ ZOSTAĆ ZDIAGNOZOWANE TYLKO PRZEZ SPECJALISTĘ W ZAKRESIE DIAGNOZY I TERAPII INTEGRACJI SENSORYCZNEJ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pPr algn="r"/>
            <a:r>
              <a:rPr lang="pl-PL" sz="1600" dirty="0" smtClean="0"/>
              <a:t>Marta Walczak</a:t>
            </a:r>
          </a:p>
          <a:p>
            <a:pPr algn="r"/>
            <a:r>
              <a:rPr lang="pl-PL" sz="1600" dirty="0"/>
              <a:t>P</a:t>
            </a:r>
            <a:r>
              <a:rPr lang="pl-PL" sz="1600" dirty="0" smtClean="0"/>
              <a:t>sycholog</a:t>
            </a:r>
          </a:p>
          <a:p>
            <a:pPr algn="r"/>
            <a:endParaRPr lang="pl-PL" sz="1600" dirty="0"/>
          </a:p>
          <a:p>
            <a:r>
              <a:rPr lang="pl-PL" sz="1200" dirty="0" smtClean="0"/>
              <a:t>Literatura: J. </a:t>
            </a:r>
            <a:r>
              <a:rPr lang="pl-PL" sz="1200" dirty="0" err="1" smtClean="0"/>
              <a:t>Ayres</a:t>
            </a:r>
            <a:r>
              <a:rPr lang="pl-PL" sz="1200" dirty="0" smtClean="0"/>
              <a:t>, </a:t>
            </a:r>
            <a:r>
              <a:rPr lang="pl-PL" sz="1200" i="1" dirty="0" smtClean="0"/>
              <a:t>Dziecko a integracja sensoryczna</a:t>
            </a:r>
          </a:p>
          <a:p>
            <a:r>
              <a:rPr lang="pl-PL" sz="1200" i="1" dirty="0"/>
              <a:t>	 </a:t>
            </a:r>
            <a:r>
              <a:rPr lang="pl-PL" sz="1200" i="1" dirty="0" smtClean="0"/>
              <a:t>      </a:t>
            </a:r>
            <a:r>
              <a:rPr lang="pl-PL" sz="1200" dirty="0" smtClean="0"/>
              <a:t>C.S. </a:t>
            </a:r>
            <a:r>
              <a:rPr lang="pl-PL" sz="1200" dirty="0" err="1" smtClean="0"/>
              <a:t>Kranowitz</a:t>
            </a:r>
            <a:r>
              <a:rPr lang="pl-PL" sz="1200" dirty="0" smtClean="0"/>
              <a:t>, </a:t>
            </a:r>
            <a:r>
              <a:rPr lang="pl-PL" sz="1200" i="1" dirty="0" smtClean="0"/>
              <a:t>Nie-zgrane dziecko. Zaburzenia przetwarzania sensorycznego i postępowanie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9927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Definicje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ZABURZENIA PRZETWARZANIA SENSORYCZNEGO TO BRAK UMIEJĘTNOŚCI  WYKORZYSTYWANIA OTRZYMANYCH PRZEZ ZMYSŁY INFORMACJI W CELU PŁYNNEGO, CODZIENNEGO FUNKCJONOWANIA</a:t>
            </a:r>
          </a:p>
          <a:p>
            <a:pPr marL="0" indent="0" algn="r">
              <a:buNone/>
            </a:pPr>
            <a:r>
              <a:rPr lang="pl-PL" dirty="0" smtClean="0"/>
              <a:t>C.S. KRANOWITZ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O ZABURZENIACH PRZETWARZANIA SENSORYCZNEGO MÓWIMY WTEDY, GDY SYGNAŁY POCHODZĄCE ZE ZMYSŁÓW NIE SĄ PRZETWARZANE NA WŁAŚCIWE REAKCJE ORGANIZMU. W REZULTACIE CODZIENNE CZYNNOŚCI I CAŁA AKTYWNOŚĆ DZIECKA ZOSTAJĄ ZAKŁÓCONE</a:t>
            </a:r>
          </a:p>
          <a:p>
            <a:pPr marL="0" indent="0" algn="r">
              <a:buNone/>
            </a:pPr>
            <a:r>
              <a:rPr lang="pl-PL" dirty="0" smtClean="0"/>
              <a:t>L.J. MILLER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3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1324598"/>
            <a:ext cx="7766936" cy="2093720"/>
          </a:xfrm>
        </p:spPr>
        <p:txBody>
          <a:bodyPr/>
          <a:lstStyle/>
          <a:p>
            <a:pPr algn="l"/>
            <a:r>
              <a:rPr lang="pl-PL" sz="4000" dirty="0" smtClean="0">
                <a:solidFill>
                  <a:srgbClr val="0070C0"/>
                </a:solidFill>
              </a:rPr>
              <a:t>O ZABURZENIACH IS MÓWIMY GDY:</a:t>
            </a:r>
            <a:endParaRPr lang="pl-PL" sz="40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3555051"/>
            <a:ext cx="7766936" cy="252101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Występuje więcej niż jeden objaw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Jest on zauważalny przez dłuższy czas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Ma wpływ na codzienne funkcjonowanie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Został zdiagnozowany przez specjalistę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ZABURZENIA PRZETWARZANIA SENSORYCZNEGO TO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SPECYFICZNY SPOSÓB FUNKCJONOWANIA UKŁADY NERWOWEGO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324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22760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</a:rPr>
              <a:t>SENSORYKA TO PRZEDE WSZYSTKIM RUCH</a:t>
            </a:r>
            <a:br>
              <a:rPr lang="pl-PL" sz="3200" dirty="0" smtClean="0">
                <a:solidFill>
                  <a:srgbClr val="0070C0"/>
                </a:solidFill>
              </a:rPr>
            </a:br>
            <a:r>
              <a:rPr lang="pl-PL" sz="3200" dirty="0" smtClean="0">
                <a:solidFill>
                  <a:srgbClr val="0070C0"/>
                </a:solidFill>
              </a:rPr>
              <a:t>CZYLI WSPÓŁPRACA WSZYSTKICH ZMYSŁÓW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78" y="2717563"/>
            <a:ext cx="4657457" cy="32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784" y="635237"/>
            <a:ext cx="8596668" cy="1774677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INTEGRACJA SENSORYCZNA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sz="3100" dirty="0" err="1" smtClean="0">
                <a:solidFill>
                  <a:srgbClr val="0070C0"/>
                </a:solidFill>
              </a:rPr>
              <a:t>integratio</a:t>
            </a:r>
            <a:r>
              <a:rPr lang="pl-PL" sz="3100" dirty="0" smtClean="0">
                <a:solidFill>
                  <a:srgbClr val="0070C0"/>
                </a:solidFill>
              </a:rPr>
              <a:t> – łac. SCALAĆ, SKŁADAĆ W CAŁOŚĆ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>
                <a:solidFill>
                  <a:srgbClr val="FF0000"/>
                </a:solidFill>
              </a:rPr>
              <a:t>NIEŚWIADOMY PROCES ZACHODZĄCY W MÓZGU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640650"/>
            <a:ext cx="8596668" cy="340071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PORZĄDKUJE INFORMACJE ZEBRANE PRZEZ ZMYSŁY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UMOŻLIWIA SELEKCJĘ  INFORMACJI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ZMYSŁY SĄ ZE SOBĄ ŚCIŚLE POWIĄZANE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MÓWI O JAKOŚCI FUNKCJONOWANIA UKŁADU NERWOWEGO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8 SYSTEMÓW ZMYSŁOWYCH A FUNDAMENTALNE TO </a:t>
            </a:r>
            <a:r>
              <a:rPr lang="pl-PL" sz="2000" dirty="0" smtClean="0">
                <a:solidFill>
                  <a:srgbClr val="FF0000"/>
                </a:solidFill>
              </a:rPr>
              <a:t>DOTYK, RÓWNOWAGA, CZUCIE GŁĘBOKIE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+mj-lt"/>
              </a:rPr>
              <a:t>SŁUCH, SMAK, WZROK, DOTYK, WĘCH, RÓWNOWAGA, PROPRIOCEPCJA (CZUCIE GŁĘBOKIE), INTEROCEPCJA (WRAŻENIA PŁYNĄCE Z CIAŁA)</a:t>
            </a:r>
            <a:endParaRPr lang="pl-PL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7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Cztery poziomy integracji sensorycznej wg. J. </a:t>
            </a:r>
            <a:r>
              <a:rPr lang="pl-PL" dirty="0" err="1" smtClean="0">
                <a:solidFill>
                  <a:srgbClr val="0070C0"/>
                </a:solidFill>
              </a:rPr>
              <a:t>Ayres</a:t>
            </a:r>
            <a:r>
              <a:rPr lang="pl-PL" dirty="0" smtClean="0">
                <a:solidFill>
                  <a:srgbClr val="0070C0"/>
                </a:solidFill>
              </a:rPr>
              <a:t> – ROZWÓJ POSZCZEGÓLNYCH SFER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913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IV    </a:t>
            </a:r>
            <a:r>
              <a:rPr lang="pl-PL" sz="2400" dirty="0" smtClean="0">
                <a:solidFill>
                  <a:srgbClr val="0070C0"/>
                </a:solidFill>
              </a:rPr>
              <a:t>6 rok życia </a:t>
            </a:r>
            <a:r>
              <a:rPr lang="pl-PL" sz="2400" dirty="0" smtClean="0">
                <a:solidFill>
                  <a:schemeClr val="tx1"/>
                </a:solidFill>
              </a:rPr>
              <a:t>UMIEJĘTNOŚCI SZKOLNE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	</a:t>
            </a:r>
            <a:r>
              <a:rPr lang="pl-PL" sz="2400" dirty="0" smtClean="0">
                <a:solidFill>
                  <a:schemeClr val="tx1"/>
                </a:solidFill>
              </a:rPr>
              <a:t>	aktywność życia codziennego - zachowanie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III    </a:t>
            </a:r>
            <a:r>
              <a:rPr lang="pl-PL" sz="2400" dirty="0" smtClean="0">
                <a:solidFill>
                  <a:srgbClr val="0070C0"/>
                </a:solidFill>
              </a:rPr>
              <a:t>od 3 do 5 lat </a:t>
            </a:r>
            <a:r>
              <a:rPr lang="pl-PL" sz="2400" dirty="0" smtClean="0">
                <a:solidFill>
                  <a:schemeClr val="tx1"/>
                </a:solidFill>
              </a:rPr>
              <a:t>UMIEJĘTNOŚCI PERCEPCYJNO-MOTORYCZNE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	</a:t>
            </a:r>
            <a:r>
              <a:rPr lang="pl-PL" sz="2400" dirty="0" smtClean="0">
                <a:solidFill>
                  <a:schemeClr val="tx1"/>
                </a:solidFill>
              </a:rPr>
              <a:t>	koordynacja oko-ręka, kontrola ruchów gałek ocznych, 		słuchowe umiejętności językowe, percepcja 					wzrokowo-przestrzenna, funkcje związane z uwagą</a:t>
            </a:r>
          </a:p>
        </p:txBody>
      </p:sp>
    </p:spTree>
    <p:extLst>
      <p:ext uri="{BB962C8B-B14F-4D97-AF65-F5344CB8AC3E}">
        <p14:creationId xmlns:p14="http://schemas.microsoft.com/office/powerpoint/2010/main" val="282524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7309" y="1016950"/>
            <a:ext cx="82466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II    </a:t>
            </a:r>
            <a:r>
              <a:rPr lang="pl-PL" sz="2400" dirty="0">
                <a:solidFill>
                  <a:srgbClr val="0070C0"/>
                </a:solidFill>
              </a:rPr>
              <a:t>od 1 do 2 lat </a:t>
            </a:r>
            <a:r>
              <a:rPr lang="pl-PL" sz="2400" dirty="0"/>
              <a:t>UMIEJĘTNOŚCI SENSORYCZNO-  </a:t>
            </a:r>
            <a:r>
              <a:rPr lang="pl-PL" sz="2400" dirty="0" smtClean="0"/>
              <a:t>	MOTORYCZNE</a:t>
            </a:r>
          </a:p>
          <a:p>
            <a:r>
              <a:rPr lang="pl-PL" sz="2400" dirty="0"/>
              <a:t>	</a:t>
            </a:r>
            <a:r>
              <a:rPr lang="pl-PL" sz="2400" dirty="0" smtClean="0"/>
              <a:t>świadomość ciała- filtrowanie bodźców, dojrzewanie 	odruchów, kontrola 	posturalna, świadomość stron 	ciała, planowanie motoryczne</a:t>
            </a:r>
          </a:p>
          <a:p>
            <a:endParaRPr lang="pl-PL" sz="2400" dirty="0"/>
          </a:p>
          <a:p>
            <a:r>
              <a:rPr lang="pl-PL" sz="2400" dirty="0"/>
              <a:t>I    </a:t>
            </a:r>
            <a:r>
              <a:rPr lang="pl-PL" sz="2400" dirty="0">
                <a:solidFill>
                  <a:srgbClr val="0070C0"/>
                </a:solidFill>
              </a:rPr>
              <a:t>okres prenatalny i pierwsze miesiące życia </a:t>
            </a:r>
            <a:r>
              <a:rPr lang="pl-PL" sz="2400" dirty="0"/>
              <a:t>PIERWOTNE </a:t>
            </a:r>
            <a:r>
              <a:rPr lang="pl-PL" sz="2400" dirty="0" smtClean="0"/>
              <a:t>	SYSTEMY SENSORYCZNE</a:t>
            </a:r>
          </a:p>
          <a:p>
            <a:r>
              <a:rPr lang="pl-PL" sz="2400" dirty="0"/>
              <a:t>	</a:t>
            </a:r>
            <a:r>
              <a:rPr lang="pl-PL" sz="2400" dirty="0" smtClean="0"/>
              <a:t>wzrok, słuch, smak, węch,</a:t>
            </a:r>
          </a:p>
          <a:p>
            <a:r>
              <a:rPr lang="pl-PL" sz="2400" dirty="0"/>
              <a:t>	</a:t>
            </a:r>
            <a:r>
              <a:rPr lang="pl-PL" sz="2400" dirty="0" smtClean="0"/>
              <a:t>DOTYK, RÓWNOWAGA, CZUCIE GŁĘBOKIE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11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914401"/>
            <a:ext cx="8596668" cy="1016950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Okres przedszkolny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335" y="2238999"/>
            <a:ext cx="8596668" cy="380236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IV. 6 rok życia UMIEJĘTNOŚCI SZKOLNE</a:t>
            </a:r>
          </a:p>
          <a:p>
            <a:r>
              <a:rPr lang="pl-PL" dirty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chemeClr val="tx1"/>
                </a:solidFill>
              </a:rPr>
              <a:t>		złożone ruchy, regulacja uwagi, myślenie przyczynowo - skutkowe i 				początki myślenia abstrakcyjnego, zorganizowane zachowanie, 					poczucie własnej wartości</a:t>
            </a:r>
          </a:p>
          <a:p>
            <a:endParaRPr lang="pl-PL" i="1" dirty="0">
              <a:solidFill>
                <a:schemeClr val="tx1"/>
              </a:solidFill>
            </a:endParaRPr>
          </a:p>
          <a:p>
            <a:endParaRPr lang="pl-PL" i="1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III. Od 3 do 5 lat UMIEJĘTNOŚCI PERCEPCYJNO-MOTORYCZNE</a:t>
            </a:r>
          </a:p>
          <a:p>
            <a:r>
              <a:rPr lang="pl-PL" dirty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chemeClr val="tx1"/>
                </a:solidFill>
              </a:rPr>
              <a:t>		doskonalenie percepcji dotykowych, wzrokowych, słuchowych, 					kinestetycznych, orientacji w przestrzeni, dyskryminacja wzrokowa 				i słuchowa, planowanie ruchu - mała motoryka</a:t>
            </a:r>
          </a:p>
          <a:p>
            <a:endParaRPr lang="pl-PL" dirty="0" smtClean="0"/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ZABURZENIA PRZETWARZANIA SENSORYCZNEGO SĄ PODSTAWĄ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DO ODROCZENIA OBOWIĄZKU SZKOLNEGO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6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2774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OBJAWY ZABURZEŃ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>
                <a:solidFill>
                  <a:srgbClr val="0070C0"/>
                </a:solidFill>
              </a:rPr>
              <a:t>JEŚLI TWOJE DZIECKO…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632247"/>
            <a:ext cx="4185623" cy="528736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NIE LUBI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5745" y="2264637"/>
            <a:ext cx="4185623" cy="3776726"/>
          </a:xfrm>
        </p:spPr>
        <p:txBody>
          <a:bodyPr>
            <a:noAutofit/>
          </a:bodyPr>
          <a:lstStyle/>
          <a:p>
            <a:r>
              <a:rPr lang="pl-PL" sz="1400" dirty="0" smtClean="0">
                <a:solidFill>
                  <a:schemeClr val="tx1"/>
                </a:solidFill>
              </a:rPr>
              <a:t>OBCINANIA WŁOSÓW, PAZNOKCI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MYCIA WŁOSÓW, CZESANIA, ZAKŁADANIA CZAPEK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SMAROWANIA KREMEM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PRZYTULANIA I GŁASKANIA (DO 2 ROKU ŻYCIA)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GŁOŚNYCH DŹWIĘKÓW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METEK  W UBRANIU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CHODZIĆ NA BOSAKA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ZAPINANIA GUZIKÓW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SZNUROWANIA BUTÓW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HUŚTAWEK I KARUZELI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1632247"/>
            <a:ext cx="4185618" cy="528736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		JEST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973510" y="2264637"/>
            <a:ext cx="3300491" cy="3776725"/>
          </a:xfrm>
        </p:spPr>
        <p:txBody>
          <a:bodyPr>
            <a:normAutofit/>
          </a:bodyPr>
          <a:lstStyle/>
          <a:p>
            <a:r>
              <a:rPr lang="pl-PL" sz="1400" dirty="0" smtClean="0">
                <a:solidFill>
                  <a:schemeClr val="tx1"/>
                </a:solidFill>
              </a:rPr>
              <a:t>NIESPOKOJNE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PŁACZLIWE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NIEZGRABNE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ROZDRAŻNIONE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NADPOBUDLIWE LUB SPOKOJNE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IMPULSYWNE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NADWRAŻLIWE EMOCJONALNIE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4111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405</Words>
  <Application>Microsoft Office PowerPoint</Application>
  <PresentationFormat>Panoramiczny</PresentationFormat>
  <Paragraphs>99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Faseta</vt:lpstr>
      <vt:lpstr>ZABURZENIA PRZETWARZANIA SENSORYCZNEGO</vt:lpstr>
      <vt:lpstr>Definicje</vt:lpstr>
      <vt:lpstr>O ZABURZENIACH IS MÓWIMY GDY:</vt:lpstr>
      <vt:lpstr>SENSORYKA TO PRZEDE WSZYSTKIM RUCH CZYLI WSPÓŁPRACA WSZYSTKICH ZMYSŁÓW</vt:lpstr>
      <vt:lpstr>INTEGRACJA SENSORYCZNA integratio – łac. SCALAĆ, SKŁADAĆ W CAŁOŚĆ NIEŚWIADOMY PROCES ZACHODZĄCY W MÓZGU </vt:lpstr>
      <vt:lpstr>Cztery poziomy integracji sensorycznej wg. J. Ayres – ROZWÓJ POSZCZEGÓLNYCH SFER</vt:lpstr>
      <vt:lpstr>Prezentacja programu PowerPoint</vt:lpstr>
      <vt:lpstr>Okres przedszkolny</vt:lpstr>
      <vt:lpstr>OBJAWY ZABURZEŃ JEŚLI TWOJE DZIECKO…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PRZETWARZANIA SENSORYCZNEGO</dc:title>
  <dc:creator>BBQ</dc:creator>
  <cp:lastModifiedBy>BBQ</cp:lastModifiedBy>
  <cp:revision>16</cp:revision>
  <dcterms:created xsi:type="dcterms:W3CDTF">2021-05-21T13:11:47Z</dcterms:created>
  <dcterms:modified xsi:type="dcterms:W3CDTF">2021-05-21T16:21:52Z</dcterms:modified>
</cp:coreProperties>
</file>