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63"/>
  </p:notesMasterIdLst>
  <p:sldIdLst>
    <p:sldId id="276" r:id="rId2"/>
    <p:sldId id="257" r:id="rId3"/>
    <p:sldId id="258" r:id="rId4"/>
    <p:sldId id="272" r:id="rId5"/>
    <p:sldId id="273" r:id="rId6"/>
    <p:sldId id="274" r:id="rId7"/>
    <p:sldId id="259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17" r:id="rId29"/>
    <p:sldId id="256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66" r:id="rId38"/>
    <p:sldId id="299" r:id="rId39"/>
    <p:sldId id="300" r:id="rId40"/>
    <p:sldId id="301" r:id="rId41"/>
    <p:sldId id="302" r:id="rId42"/>
    <p:sldId id="267" r:id="rId43"/>
    <p:sldId id="268" r:id="rId44"/>
    <p:sldId id="303" r:id="rId45"/>
    <p:sldId id="270" r:id="rId46"/>
    <p:sldId id="304" r:id="rId47"/>
    <p:sldId id="271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89" r:id="rId58"/>
    <p:sldId id="290" r:id="rId59"/>
    <p:sldId id="291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842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1BD1-F699-4432-870C-C80A784EE03D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E6F3C-9E04-4C05-8CBA-B52D6A28F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72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D905-F274-45B0-90C2-C40283D87569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D905-F274-45B0-90C2-C40283D87569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32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58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52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08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0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22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02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21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99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56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5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72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4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2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46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61D394-C6F5-4555-A26E-BA24C29ADAB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44BD-1427-42A5-AA31-1EE3687F28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4508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ke.gov.pl/egzamin-osmoklasisty/informatory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27A7A-A8AE-46DC-BE85-23F7468A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Egzamin ósmoklasisty rok szkolny 2022/2023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878245D-4C48-4021-B6A0-42EBD8764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CDE7C8-0520-481C-98A9-F58C07BF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5" y="365125"/>
            <a:ext cx="2143125" cy="21431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4F691DA-30F9-4261-BCB6-E851D82E1667}"/>
              </a:ext>
            </a:extLst>
          </p:cNvPr>
          <p:cNvSpPr txBox="1"/>
          <p:nvPr/>
        </p:nvSpPr>
        <p:spPr>
          <a:xfrm>
            <a:off x="646111" y="614374"/>
            <a:ext cx="725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Egzamin ósmoklasisty </a:t>
            </a:r>
          </a:p>
          <a:p>
            <a:r>
              <a:rPr lang="pl-PL" sz="3200" dirty="0">
                <a:solidFill>
                  <a:srgbClr val="FF0000"/>
                </a:solidFill>
              </a:rPr>
              <a:t>w roku szkolnym 2022/2023</a:t>
            </a:r>
          </a:p>
        </p:txBody>
      </p:sp>
    </p:spTree>
    <p:extLst>
      <p:ext uri="{BB962C8B-B14F-4D97-AF65-F5344CB8AC3E}">
        <p14:creationId xmlns:p14="http://schemas.microsoft.com/office/powerpoint/2010/main" val="4018378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CO BĘDZIE SPRAWDZANE?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b="1" dirty="0"/>
              <a:t>Udzielenie poprawnej odpowiedzi będzie wymagało również:</a:t>
            </a:r>
          </a:p>
          <a:p>
            <a:pPr>
              <a:buFontTx/>
              <a:buChar char="-"/>
            </a:pPr>
            <a:r>
              <a:rPr lang="pl-PL" sz="2800" b="1" dirty="0"/>
              <a:t>kompetencji literackich  (np. rozumienia sensu utworów)</a:t>
            </a:r>
          </a:p>
          <a:p>
            <a:pPr>
              <a:buFontTx/>
              <a:buChar char="-"/>
            </a:pPr>
            <a:r>
              <a:rPr lang="pl-PL" sz="2800" b="1" dirty="0"/>
              <a:t>kulturowych (np. interpretacji plakatu, obrazu), </a:t>
            </a:r>
          </a:p>
          <a:p>
            <a:pPr>
              <a:buFontTx/>
              <a:buChar char="-"/>
            </a:pPr>
            <a:r>
              <a:rPr lang="pl-PL" sz="2800" b="1" dirty="0"/>
              <a:t>językowych (np. świadomego korzystania z różnych środków językowych).</a:t>
            </a:r>
            <a:endParaRPr lang="pl-PL" sz="2800" b="0" dirty="0"/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LEKTURY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/>
              <a:t>    </a:t>
            </a:r>
            <a:r>
              <a:rPr lang="pl-PL" sz="2800" b="1" dirty="0"/>
              <a:t>W arkuszu egzaminacyjnym znajdą się zadania sprawdzające znajomość treści i problematyki </a:t>
            </a:r>
            <a:r>
              <a:rPr lang="pl-PL" sz="2800" b="1" dirty="0">
                <a:solidFill>
                  <a:srgbClr val="FF0000"/>
                </a:solidFill>
              </a:rPr>
              <a:t>lektur obowiązkowych</a:t>
            </a:r>
            <a:r>
              <a:rPr lang="pl-PL" sz="2800" b="1" dirty="0"/>
              <a:t>.</a:t>
            </a:r>
            <a:endParaRPr lang="pl-PL" sz="2800" b="0" dirty="0"/>
          </a:p>
          <a:p>
            <a:pPr>
              <a:buNone/>
            </a:pPr>
            <a:r>
              <a:rPr lang="pl-PL" sz="2800" b="1" dirty="0"/>
              <a:t>    </a:t>
            </a:r>
            <a:br>
              <a:rPr lang="pl-PL" sz="2800" dirty="0"/>
            </a:br>
            <a:endParaRPr lang="pl-PL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LEKTURY </a:t>
            </a:r>
            <a:r>
              <a:rPr lang="pl-PL" sz="2800" dirty="0"/>
              <a:t>obowiązkowe do egzaminu: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a) Charles Dickens, </a:t>
            </a:r>
            <a:r>
              <a:rPr lang="pl-PL" i="1" dirty="0"/>
              <a:t>Opowieść wigilijna</a:t>
            </a:r>
          </a:p>
          <a:p>
            <a:pPr marL="0" indent="0">
              <a:buNone/>
            </a:pPr>
            <a:r>
              <a:rPr lang="pl-PL" dirty="0"/>
              <a:t>b) Aleksander Fredro, </a:t>
            </a:r>
            <a:r>
              <a:rPr lang="pl-PL" i="1" dirty="0"/>
              <a:t>Zemsta</a:t>
            </a:r>
          </a:p>
          <a:p>
            <a:pPr marL="0" indent="0">
              <a:buNone/>
            </a:pPr>
            <a:r>
              <a:rPr lang="pl-PL" dirty="0"/>
              <a:t>c) Jan Kochanowski, wybór fraszek i trenów, w tym </a:t>
            </a:r>
            <a:r>
              <a:rPr lang="pl-PL" i="1" dirty="0"/>
              <a:t>Tren VII i VIII</a:t>
            </a:r>
          </a:p>
          <a:p>
            <a:pPr marL="0" indent="0">
              <a:buNone/>
            </a:pPr>
            <a:r>
              <a:rPr lang="pl-PL" dirty="0"/>
              <a:t>d) Aleksander Kamiński, </a:t>
            </a:r>
            <a:r>
              <a:rPr lang="pl-PL" i="1" dirty="0"/>
              <a:t>Kamienie na szaniec</a:t>
            </a:r>
          </a:p>
          <a:p>
            <a:pPr marL="0" indent="0">
              <a:buNone/>
            </a:pPr>
            <a:r>
              <a:rPr lang="pl-PL" dirty="0"/>
              <a:t>e) Adam Mickiewicz, </a:t>
            </a:r>
            <a:r>
              <a:rPr lang="pl-PL" i="1" dirty="0"/>
              <a:t>Reduta Ordona</a:t>
            </a:r>
            <a:r>
              <a:rPr lang="pl-PL" dirty="0"/>
              <a:t>, </a:t>
            </a:r>
            <a:r>
              <a:rPr lang="pl-PL" i="1" dirty="0"/>
              <a:t>Śmierć Pułkownika</a:t>
            </a:r>
            <a:r>
              <a:rPr lang="pl-PL" dirty="0"/>
              <a:t>, </a:t>
            </a:r>
            <a:r>
              <a:rPr lang="pl-PL" i="1" dirty="0"/>
              <a:t>Świtezianka</a:t>
            </a:r>
            <a:r>
              <a:rPr lang="pl-PL" dirty="0"/>
              <a:t>, </a:t>
            </a:r>
            <a:r>
              <a:rPr lang="pl-PL" i="1" dirty="0"/>
              <a:t>Dziady cz. II, Pan Tadeusz</a:t>
            </a:r>
            <a:r>
              <a:rPr lang="pl-PL" dirty="0"/>
              <a:t> (całość)</a:t>
            </a:r>
          </a:p>
          <a:p>
            <a:pPr marL="0" indent="0">
              <a:buNone/>
            </a:pPr>
            <a:r>
              <a:rPr lang="pl-PL" dirty="0"/>
              <a:t>f) </a:t>
            </a:r>
            <a:r>
              <a:rPr lang="pl-PL" dirty="0" err="1"/>
              <a:t>Antoine</a:t>
            </a:r>
            <a:r>
              <a:rPr lang="pl-PL" dirty="0"/>
              <a:t> de Saint-</a:t>
            </a:r>
            <a:r>
              <a:rPr lang="pl-PL" dirty="0" err="1"/>
              <a:t>Exupéry</a:t>
            </a:r>
            <a:r>
              <a:rPr lang="pl-PL" dirty="0"/>
              <a:t>, </a:t>
            </a:r>
            <a:r>
              <a:rPr lang="pl-PL" i="1" dirty="0"/>
              <a:t>Mały Książę</a:t>
            </a:r>
          </a:p>
          <a:p>
            <a:pPr marL="0" indent="0">
              <a:buNone/>
            </a:pPr>
            <a:r>
              <a:rPr lang="pl-PL" dirty="0"/>
              <a:t>g) Henryk Sienkiewicz, </a:t>
            </a:r>
            <a:r>
              <a:rPr lang="pl-PL" i="1" dirty="0"/>
              <a:t>Quo </a:t>
            </a:r>
            <a:r>
              <a:rPr lang="pl-PL" i="1" dirty="0" err="1"/>
              <a:t>vadis</a:t>
            </a:r>
            <a:r>
              <a:rPr lang="pl-PL" i="1" dirty="0"/>
              <a:t>, Latarnik</a:t>
            </a:r>
          </a:p>
          <a:p>
            <a:pPr marL="0" indent="0">
              <a:buNone/>
            </a:pPr>
            <a:r>
              <a:rPr lang="pl-PL" dirty="0"/>
              <a:t>h) Juliusz Słowacki, </a:t>
            </a:r>
            <a:r>
              <a:rPr lang="pl-PL" i="1" dirty="0"/>
              <a:t>Balladyna</a:t>
            </a:r>
          </a:p>
          <a:p>
            <a:pPr marL="0" indent="0">
              <a:buNone/>
            </a:pPr>
            <a:r>
              <a:rPr lang="pl-PL" dirty="0"/>
              <a:t>i) wiersze wybranych poetów.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ZADANIA  DOTYCZĄCE POEZJI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W arkuszu  mogą się również pojawić zadania oparte na </a:t>
            </a:r>
            <a:r>
              <a:rPr lang="pl-PL" sz="2400" b="1" dirty="0">
                <a:solidFill>
                  <a:srgbClr val="FF0000"/>
                </a:solidFill>
              </a:rPr>
              <a:t>tekstach poetyckich </a:t>
            </a:r>
            <a:r>
              <a:rPr lang="pl-PL" sz="2400" b="1" dirty="0"/>
              <a:t>–zarówno autorów wskazanych w podstawie programowej, jak i innych. </a:t>
            </a:r>
          </a:p>
          <a:p>
            <a:r>
              <a:rPr lang="pl-PL" sz="2400" b="1" dirty="0"/>
              <a:t>Zadania te nie będą sprawdzały znajomości treści konkretnego utworu poetyckiego, ale sprawdzą umiejętność </a:t>
            </a:r>
            <a:r>
              <a:rPr lang="pl-PL" sz="2400" b="1" dirty="0">
                <a:solidFill>
                  <a:srgbClr val="FF0000"/>
                </a:solidFill>
              </a:rPr>
              <a:t>analizy i interpretacji </a:t>
            </a:r>
            <a:r>
              <a:rPr lang="pl-PL" sz="2400" b="1" dirty="0"/>
              <a:t>tego typu tekstów.</a:t>
            </a:r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</a:rPr>
              <a:t>PUNKTACJA 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  </a:t>
            </a:r>
            <a:r>
              <a:rPr lang="pl-PL" dirty="0"/>
              <a:t>Za rozwiązanie zadań można uzyskać 45 punktów.</a:t>
            </a:r>
          </a:p>
          <a:p>
            <a:endParaRPr lang="pl-PL" dirty="0"/>
          </a:p>
          <a:p>
            <a:r>
              <a:rPr lang="pl-PL" dirty="0"/>
              <a:t>W części I arkusza (ok. 20 zadań opartych na dwóch tekstach) uczeń może zdobyć 25 pkt, w tym ok. 50% za zadania otwarte).</a:t>
            </a:r>
          </a:p>
          <a:p>
            <a:r>
              <a:rPr lang="pl-PL" dirty="0"/>
              <a:t>W części II arkusza (wypracowanie) – temat do wyboru spośród dwóch: rozprawka albo opowiadanie.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               Informacje można odnaleźć na stronach:</a:t>
            </a:r>
          </a:p>
          <a:p>
            <a:pPr>
              <a:buNone/>
            </a:pPr>
            <a:r>
              <a:rPr lang="pl-PL" dirty="0">
                <a:hlinkClick r:id="rId2"/>
              </a:rPr>
              <a:t>https://cke.gov.pl/egzamin-osmoklasisty/informatory/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w zakładce:</a:t>
            </a:r>
          </a:p>
          <a:p>
            <a:pPr>
              <a:buNone/>
            </a:pPr>
            <a:r>
              <a:rPr lang="pl-PL" dirty="0"/>
              <a:t>-egzamin ósmoklasisty</a:t>
            </a:r>
          </a:p>
          <a:p>
            <a:pPr>
              <a:buNone/>
            </a:pPr>
            <a:r>
              <a:rPr lang="pl-PL" dirty="0"/>
              <a:t>(Tu również arkusze z poprzednich lat).</a:t>
            </a:r>
          </a:p>
          <a:p>
            <a:pPr>
              <a:buNone/>
            </a:pPr>
            <a:r>
              <a:rPr lang="pl-PL" dirty="0"/>
              <a:t>                      </a:t>
            </a:r>
          </a:p>
          <a:p>
            <a:pPr>
              <a:buNone/>
            </a:pPr>
            <a:r>
              <a:rPr lang="pl-PL" dirty="0"/>
              <a:t>                   </a:t>
            </a:r>
            <a:r>
              <a:rPr lang="pl-PL" dirty="0">
                <a:solidFill>
                  <a:schemeClr val="tx2"/>
                </a:solidFill>
              </a:rPr>
              <a:t>DZIĘKUJĘ ZA UWAGĘ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8520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MATEMATYKA -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egzamin ósmoklasisty 24.05.2023r.(środa)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godz.9.00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66910" y="5186854"/>
            <a:ext cx="7858148" cy="1671145"/>
          </a:xfrm>
        </p:spPr>
        <p:txBody>
          <a:bodyPr>
            <a:normAutofit/>
          </a:bodyPr>
          <a:lstStyle/>
          <a:p>
            <a:br>
              <a:rPr lang="pl-PL" sz="3600" dirty="0"/>
            </a:br>
            <a:endParaRPr lang="pl-PL" sz="36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CZAS TRWANIA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3800" b="1" dirty="0"/>
              <a:t>Egzamin ósmoklasisty  z matematyki trwa  </a:t>
            </a:r>
            <a:r>
              <a:rPr lang="pl-PL" sz="3800" b="1" u="sng" dirty="0">
                <a:solidFill>
                  <a:srgbClr val="FF0000"/>
                </a:solidFill>
              </a:rPr>
              <a:t>100 minut.</a:t>
            </a:r>
          </a:p>
          <a:p>
            <a:pPr>
              <a:buNone/>
            </a:pPr>
            <a:endParaRPr lang="pl-PL" sz="3800" b="1" u="sng" dirty="0">
              <a:solidFill>
                <a:srgbClr val="FF0000"/>
              </a:solidFill>
            </a:endParaRPr>
          </a:p>
          <a:p>
            <a:r>
              <a:rPr lang="pl-PL" sz="3800" b="1" dirty="0"/>
              <a:t> Czas trwania egzaminu może zostać wydłużony w przypadku uczniów ze specjalnymi potrzebami edukacyjnymi oraz w przypadku cudzoziemców.</a:t>
            </a:r>
            <a:endParaRPr lang="pl-PL" sz="3800" dirty="0"/>
          </a:p>
          <a:p>
            <a:pPr>
              <a:buNone/>
            </a:pPr>
            <a:br>
              <a:rPr lang="pl-PL" dirty="0"/>
            </a:br>
            <a:endParaRPr lang="pl-PL" b="1" u="sng" dirty="0"/>
          </a:p>
          <a:p>
            <a:endParaRPr lang="pl-PL" b="0" dirty="0">
              <a:solidFill>
                <a:schemeClr val="tx2"/>
              </a:solidFill>
            </a:endParaRPr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OPIS ARKUSZA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080" y="1571613"/>
            <a:ext cx="116738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Arkusz egzaminacyjny składa się z dwóch części:</a:t>
            </a:r>
          </a:p>
          <a:p>
            <a:pPr>
              <a:buNone/>
            </a:pPr>
            <a:endParaRPr lang="pl-PL" sz="3000" b="1" dirty="0">
              <a:solidFill>
                <a:srgbClr val="FF0000"/>
              </a:solidFill>
            </a:endParaRPr>
          </a:p>
          <a:p>
            <a:r>
              <a:rPr lang="pl-PL" sz="3000" b="1" dirty="0">
                <a:solidFill>
                  <a:srgbClr val="FF0000"/>
                </a:solidFill>
              </a:rPr>
              <a:t>Zadań zamkniętych – liczba zadań 15</a:t>
            </a:r>
          </a:p>
          <a:p>
            <a:pPr>
              <a:buNone/>
            </a:pPr>
            <a:endParaRPr lang="pl-PL" sz="3000" b="1" dirty="0">
              <a:solidFill>
                <a:srgbClr val="FF0000"/>
              </a:solidFill>
            </a:endParaRPr>
          </a:p>
          <a:p>
            <a:r>
              <a:rPr lang="pl-PL" sz="3000" b="1" dirty="0">
                <a:solidFill>
                  <a:srgbClr val="FF0000"/>
                </a:solidFill>
              </a:rPr>
              <a:t>Zadań otwartych – liczba zadań od 3 do 5</a:t>
            </a:r>
          </a:p>
          <a:p>
            <a:pPr>
              <a:buNone/>
            </a:pPr>
            <a:endParaRPr lang="pl-PL" sz="3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3200" dirty="0"/>
              <a:t>W arkuszu egzaminacyjnym jako pierwsze zamieszczone będą zadania zamknięte, a po nich – zadania otwarte.</a:t>
            </a:r>
            <a:endParaRPr lang="pl-PL" sz="3200" b="1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TYPY ZADAŃ ZAMKNIĘTYCH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0" dirty="0"/>
              <a:t> </a:t>
            </a:r>
            <a:r>
              <a:rPr lang="pl-PL" b="1" dirty="0">
                <a:solidFill>
                  <a:srgbClr val="FF0000"/>
                </a:solidFill>
              </a:rPr>
              <a:t>Zadania zamknięte </a:t>
            </a:r>
            <a:r>
              <a:rPr lang="pl-PL" b="1" dirty="0"/>
              <a:t>to takie, w których uczeń wybiera odpowiedź spośród podanych.  Zawsze tylko jedna odpowiedź będzie prawidłowa.</a:t>
            </a:r>
          </a:p>
          <a:p>
            <a:pPr>
              <a:buNone/>
            </a:pPr>
            <a:endParaRPr lang="pl-PL" b="0" dirty="0"/>
          </a:p>
          <a:p>
            <a:r>
              <a:rPr lang="pl-PL" b="1" dirty="0"/>
              <a:t>Wśród zadań zamkniętych znajdą się m.in. zadania wielokrotnego wyboru, zadania typu prawda-fałsz oraz zadania na dobieranie.</a:t>
            </a:r>
            <a:endParaRPr lang="pl-PL" b="0" dirty="0"/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810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8520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JĘZYK POLSKI -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egzamin ósmoklasisty 23.05.2023r.(wtorek)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godz.9.00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66910" y="5186854"/>
            <a:ext cx="7858148" cy="1671145"/>
          </a:xfrm>
        </p:spPr>
        <p:txBody>
          <a:bodyPr>
            <a:normAutofit/>
          </a:bodyPr>
          <a:lstStyle/>
          <a:p>
            <a:br>
              <a:rPr lang="pl-PL" sz="3600" dirty="0"/>
            </a:br>
            <a:endParaRPr lang="pl-PL" sz="3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TYPY ZADAŃ OTWARTYCH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596" y="1500175"/>
            <a:ext cx="8229600" cy="4525963"/>
          </a:xfrm>
        </p:spPr>
        <p:txBody>
          <a:bodyPr/>
          <a:lstStyle/>
          <a:p>
            <a:pPr>
              <a:buNone/>
            </a:pPr>
            <a:endParaRPr lang="pl-PL" b="0" dirty="0"/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37549" y="1571612"/>
            <a:ext cx="9780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chemeClr val="accent6"/>
                </a:solidFill>
              </a:rPr>
              <a:t>Zadania otwarte </a:t>
            </a:r>
            <a:r>
              <a:rPr lang="pl-PL" sz="2400" dirty="0"/>
              <a:t>to takie, w których uczeń samodzielnie formułuje odpowiedź. Przedstawione przez ucznia rozwiązanie zadania musi obrazować tok rozumowania, zawierać niezbędne rachunki, przekształcenia czy wnioski.</a:t>
            </a:r>
            <a:endParaRPr lang="pl-PL" sz="2400" b="1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CO BĘDZIE SPRAWDZANE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br>
              <a:rPr lang="pl-PL" b="0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92F48E5-DF24-75AB-3239-1D9721AD5E7E}"/>
              </a:ext>
            </a:extLst>
          </p:cNvPr>
          <p:cNvSpPr txBox="1"/>
          <p:nvPr/>
        </p:nvSpPr>
        <p:spPr>
          <a:xfrm>
            <a:off x="838200" y="1927412"/>
            <a:ext cx="95877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Zadania egzaminacyjne będą sprawdzały poziom opanowania umiejętności opisanych w następujących wymaganiach ogólnych w podstawie programowej kształcenia ogólnego: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sprawność rachunkowa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wykorzystanie i tworzenie informacji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wykorzystanie i interpretowanie reprezentacji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rozumowanie i argumentacja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92D050"/>
                </a:solidFill>
              </a:rPr>
              <a:t>PUNKTACJA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 rozwiązanie zadań można uzyskać 25 punktów, w tym: </a:t>
            </a:r>
          </a:p>
          <a:p>
            <a:r>
              <a:rPr lang="pl-PL" dirty="0"/>
              <a:t>15 pkt za zadania zamknięte, </a:t>
            </a:r>
          </a:p>
          <a:p>
            <a:r>
              <a:rPr lang="pl-PL" dirty="0"/>
              <a:t>10 pkt za zadania otwarte.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/>
                </a:solidFill>
              </a:rPr>
              <a:t>PUNKTACJA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DAF273-16B1-733B-E74A-43765B37FA52}"/>
              </a:ext>
            </a:extLst>
          </p:cNvPr>
          <p:cNvSpPr txBox="1"/>
          <p:nvPr/>
        </p:nvSpPr>
        <p:spPr>
          <a:xfrm>
            <a:off x="838200" y="1642488"/>
            <a:ext cx="11109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ZASADY OCENIANIA:</a:t>
            </a:r>
          </a:p>
          <a:p>
            <a:endParaRPr lang="pl-PL" dirty="0"/>
          </a:p>
          <a:p>
            <a:r>
              <a:rPr lang="pl-PL" b="1" u="sng" dirty="0"/>
              <a:t>Zadania zamknięte</a:t>
            </a:r>
          </a:p>
          <a:p>
            <a:endParaRPr lang="pl-PL" dirty="0"/>
          </a:p>
          <a:p>
            <a:r>
              <a:rPr lang="pl-PL" dirty="0"/>
              <a:t>1 pkt – odpowiedź poprawna.</a:t>
            </a:r>
          </a:p>
          <a:p>
            <a:r>
              <a:rPr lang="pl-PL" dirty="0"/>
              <a:t>0 pkt – odpowiedź niepoprawna albo brak odpowiedzi.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b="1" u="sng" dirty="0"/>
              <a:t>Zadania otwarte</a:t>
            </a:r>
          </a:p>
          <a:p>
            <a:endParaRPr lang="pl-PL" dirty="0"/>
          </a:p>
          <a:p>
            <a:r>
              <a:rPr lang="pl-PL" sz="2000" dirty="0"/>
              <a:t>Za poprawne rozwiązanie zadania otwartego będzie można otrzymać, w zależności od jego złożoności, maksymalnie 2, 3 lub 4 punkty. Za każde poprawne rozwiązanie przyznaje się maksymalną liczbę punktów, nawet jeżeli nie została uwzględniona w zasadach oceniania. Ocena rozwiązania zadania otwartego zależy od tego, jak daleko uczeń dotarł w drodze do całkowitego rozwiązania.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3A778D-54C5-908C-998A-9C8C6A9E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Schemat punktowania rozwiązania zadania, za które można otrzymać maksymalnie 4 punkty:</a:t>
            </a:r>
            <a:br>
              <a:rPr lang="pl-PL" dirty="0"/>
            </a:b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C947D0-5F03-0898-F815-FB61B95F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" y="2435192"/>
            <a:ext cx="11184556" cy="4138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4 pkt – rozwiązanie pełne.</a:t>
            </a:r>
          </a:p>
          <a:p>
            <a:pPr marL="0" indent="0">
              <a:buNone/>
            </a:pPr>
            <a:r>
              <a:rPr lang="pl-PL" dirty="0"/>
              <a:t>3 pkt – rozwiązanie, w którym zostały pokonane zasadnicze trudności zadania, rozwiązanie zostało doprowadzone do końca, ale zawierało usterki (błędy rachunkowe, niedokonanie wyboru właściwych rozwiązań itd.).</a:t>
            </a:r>
          </a:p>
          <a:p>
            <a:pPr marL="0" indent="0">
              <a:buNone/>
            </a:pPr>
            <a:r>
              <a:rPr lang="pl-PL" dirty="0"/>
              <a:t>2 pkt – rozwiązanie, w którym zostały pokonane zasadnicze trudności zadania, ale rozwiązanie nie było kontynuowane lub było kontynuowane błędną metodą</a:t>
            </a:r>
          </a:p>
          <a:p>
            <a:pPr marL="0" indent="0">
              <a:buNone/>
            </a:pPr>
            <a:r>
              <a:rPr lang="pl-PL" dirty="0"/>
              <a:t>1 pkt – rozwiązanie, w którym dokonany został istotny postęp, ale nie zostały pokonane zasadnicze trudności zadania. </a:t>
            </a:r>
          </a:p>
          <a:p>
            <a:pPr marL="0" indent="0">
              <a:buNone/>
            </a:pPr>
            <a:r>
              <a:rPr lang="pl-PL" dirty="0"/>
              <a:t>0 pkt – rozwiązanie, w którym nie dokonano istotnego postępu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94111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BD153-99B5-DCD7-FDEB-8603FB45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Schemat punktowania rozwiązania zadania, za które można otrzymać maksymalnie 3 punkty: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A4C5A5-643D-2036-AFA1-E03F6738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6" y="2829827"/>
            <a:ext cx="9028497" cy="341857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3 pkt – rozwiązanie pełne. </a:t>
            </a:r>
          </a:p>
          <a:p>
            <a:pPr marL="0" indent="0">
              <a:buNone/>
            </a:pPr>
            <a:r>
              <a:rPr lang="pl-PL" dirty="0"/>
              <a:t>2 pkt – rozwiązanie, w którym zostały pokonane zasadnicze trudności zadania, ale rozwiązanie nie było kontynuowane lub było kontynuowane błędną metodą. </a:t>
            </a:r>
          </a:p>
          <a:p>
            <a:pPr marL="0" indent="0">
              <a:buNone/>
            </a:pPr>
            <a:r>
              <a:rPr lang="pl-PL" dirty="0"/>
              <a:t>1 pkt – rozwiązanie, w którym dokonany został istotny postęp, ale nie zostały pokonane zasadnicze trudności zadania. </a:t>
            </a:r>
          </a:p>
          <a:p>
            <a:pPr marL="0" indent="0">
              <a:buNone/>
            </a:pPr>
            <a:r>
              <a:rPr lang="pl-PL" dirty="0"/>
              <a:t>0 pkt – rozwiązanie, w którym nie dokonano istotnego postępu</a:t>
            </a:r>
          </a:p>
        </p:txBody>
      </p:sp>
    </p:spTree>
    <p:extLst>
      <p:ext uri="{BB962C8B-B14F-4D97-AF65-F5344CB8AC3E}">
        <p14:creationId xmlns:p14="http://schemas.microsoft.com/office/powerpoint/2010/main" val="69240736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D6038-0E04-6750-9C94-D0F91EEE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Schemat punktowania rozwiązania zadania, za które można otrzymać maksymalnie 2 punkty: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A6DD8D-2894-D367-E24C-154A0CD7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301465"/>
            <a:ext cx="8946541" cy="341857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 pkt – rozwiązanie pełne. </a:t>
            </a:r>
          </a:p>
          <a:p>
            <a:pPr marL="0" indent="0">
              <a:buNone/>
            </a:pPr>
            <a:r>
              <a:rPr lang="pl-PL" dirty="0"/>
              <a:t>1 pkt – rozwiązanie, w którym dokonano istotnego postępu. </a:t>
            </a:r>
          </a:p>
          <a:p>
            <a:pPr marL="0" indent="0">
              <a:buNone/>
            </a:pPr>
            <a:r>
              <a:rPr lang="pl-PL" dirty="0"/>
              <a:t>0 pkt – rozwiązanie, w którym nie dokonano istotnego postępu.</a:t>
            </a:r>
          </a:p>
        </p:txBody>
      </p:sp>
    </p:spTree>
    <p:extLst>
      <p:ext uri="{BB962C8B-B14F-4D97-AF65-F5344CB8AC3E}">
        <p14:creationId xmlns:p14="http://schemas.microsoft.com/office/powerpoint/2010/main" val="127808214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                 Informacje można odnaleźć na stronach:</a:t>
            </a:r>
          </a:p>
          <a:p>
            <a:pPr>
              <a:buNone/>
            </a:pPr>
            <a:r>
              <a:rPr lang="pl-PL" dirty="0">
                <a:hlinkClick r:id="rId2"/>
              </a:rPr>
              <a:t>https://cke.gov.pl/egzamin-osmoklasisty/informatory/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w zakładce:</a:t>
            </a:r>
          </a:p>
          <a:p>
            <a:pPr>
              <a:buNone/>
            </a:pPr>
            <a:r>
              <a:rPr lang="pl-PL" dirty="0"/>
              <a:t>- egzamin ósmoklasisty</a:t>
            </a:r>
          </a:p>
          <a:p>
            <a:pPr>
              <a:buNone/>
            </a:pPr>
            <a:r>
              <a:rPr lang="pl-PL" dirty="0"/>
              <a:t>(Tu również arkusze z poprzednich lat).</a:t>
            </a:r>
          </a:p>
          <a:p>
            <a:pPr>
              <a:buNone/>
            </a:pPr>
            <a:r>
              <a:rPr lang="pl-PL" dirty="0"/>
              <a:t>                      </a:t>
            </a:r>
          </a:p>
          <a:p>
            <a:pPr>
              <a:buNone/>
            </a:pPr>
            <a:r>
              <a:rPr lang="pl-PL" dirty="0"/>
              <a:t>                   </a:t>
            </a:r>
            <a:r>
              <a:rPr lang="pl-PL" dirty="0">
                <a:solidFill>
                  <a:schemeClr val="tx2"/>
                </a:solidFill>
              </a:rPr>
              <a:t>DZIĘKUJĘ ZA UWAGĘ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BF6019-A427-429F-909F-EB240E4F1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b="1" dirty="0">
                <a:solidFill>
                  <a:srgbClr val="FF0000"/>
                </a:solidFill>
              </a:rPr>
              <a:t>język angielski </a:t>
            </a:r>
            <a:r>
              <a:rPr lang="pl-PL" sz="4800" dirty="0">
                <a:solidFill>
                  <a:srgbClr val="FF0000"/>
                </a:solidFill>
              </a:rPr>
              <a:t>-</a:t>
            </a:r>
            <a:br>
              <a:rPr lang="pl-PL" sz="4800" dirty="0">
                <a:solidFill>
                  <a:srgbClr val="FF0000"/>
                </a:solidFill>
              </a:rPr>
            </a:br>
            <a:r>
              <a:rPr lang="pl-PL" sz="4800" dirty="0">
                <a:solidFill>
                  <a:srgbClr val="FF0000"/>
                </a:solidFill>
              </a:rPr>
              <a:t>egzamin ósmoklasisty 25.05.2023r.(czwartek)</a:t>
            </a:r>
            <a:br>
              <a:rPr lang="pl-PL" sz="4800" dirty="0">
                <a:solidFill>
                  <a:srgbClr val="FF0000"/>
                </a:solidFill>
              </a:rPr>
            </a:br>
            <a:r>
              <a:rPr lang="pl-PL" sz="4800" dirty="0">
                <a:solidFill>
                  <a:srgbClr val="FF0000"/>
                </a:solidFill>
              </a:rPr>
              <a:t>godz.9.00</a:t>
            </a:r>
          </a:p>
        </p:txBody>
      </p:sp>
    </p:spTree>
    <p:extLst>
      <p:ext uri="{BB962C8B-B14F-4D97-AF65-F5344CB8AC3E}">
        <p14:creationId xmlns:p14="http://schemas.microsoft.com/office/powerpoint/2010/main" val="2422678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1EFD8-EC01-46EB-9E39-22AF7FB92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202" y="2560320"/>
            <a:ext cx="6801321" cy="1737360"/>
          </a:xfrm>
        </p:spPr>
        <p:txBody>
          <a:bodyPr anchor="ctr">
            <a:noAutofit/>
          </a:bodyPr>
          <a:lstStyle/>
          <a:p>
            <a:pPr lvl="0" algn="r">
              <a:spcBef>
                <a:spcPts val="1000"/>
              </a:spcBef>
            </a:pPr>
            <a:r>
              <a:rPr lang="pl-PL" sz="4800" dirty="0">
                <a:latin typeface="Calibri" panose="020F0502020204030204"/>
                <a:ea typeface="+mn-ea"/>
                <a:cs typeface="+mn-cs"/>
              </a:rPr>
              <a:t>Egzamin Ósmoklasisty </a:t>
            </a:r>
            <a:br>
              <a:rPr lang="pl-PL" sz="4800" dirty="0">
                <a:latin typeface="Calibri" panose="020F0502020204030204"/>
                <a:ea typeface="+mn-ea"/>
                <a:cs typeface="+mn-cs"/>
              </a:rPr>
            </a:br>
            <a:r>
              <a:rPr lang="pl-PL" sz="4800" dirty="0">
                <a:latin typeface="Calibri" panose="020F0502020204030204"/>
                <a:ea typeface="+mn-ea"/>
                <a:cs typeface="+mn-cs"/>
              </a:rPr>
              <a:t>z zakresu: język obcy nowożytny</a:t>
            </a:r>
            <a:br>
              <a:rPr lang="pl-PL" sz="4800" dirty="0">
                <a:latin typeface="Calibri" panose="020F0502020204030204"/>
                <a:ea typeface="+mn-ea"/>
                <a:cs typeface="+mn-cs"/>
              </a:rPr>
            </a:b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CC4AA6-E54F-45B8-B330-17B265049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Język angielski</a:t>
            </a:r>
          </a:p>
          <a:p>
            <a:pPr algn="l"/>
            <a:r>
              <a:rPr lang="pl-PL" dirty="0"/>
              <a:t>Katarzyna Mielcarz</a:t>
            </a:r>
          </a:p>
        </p:txBody>
      </p:sp>
    </p:spTree>
    <p:extLst>
      <p:ext uri="{BB962C8B-B14F-4D97-AF65-F5344CB8AC3E}">
        <p14:creationId xmlns:p14="http://schemas.microsoft.com/office/powerpoint/2010/main" val="8638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CZAS TRWANIA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5900" b="1" dirty="0"/>
              <a:t>Egzamin ósmoklasisty  z języka polskiego trwa  </a:t>
            </a:r>
            <a:r>
              <a:rPr lang="pl-PL" sz="5900" b="1" u="sng" dirty="0">
                <a:solidFill>
                  <a:srgbClr val="FF0000"/>
                </a:solidFill>
              </a:rPr>
              <a:t>120 minut.</a:t>
            </a:r>
          </a:p>
          <a:p>
            <a:pPr>
              <a:buNone/>
            </a:pPr>
            <a:endParaRPr lang="pl-PL" sz="5900" b="1" u="sng" dirty="0">
              <a:solidFill>
                <a:srgbClr val="FF0000"/>
              </a:solidFill>
            </a:endParaRPr>
          </a:p>
          <a:p>
            <a:r>
              <a:rPr lang="pl-PL" sz="5900" b="1" dirty="0"/>
              <a:t> Czas trwania egzaminu może zostać wydłużony w przypadku uczniów ze specjalnymi potrzebami edukacyjnymi oraz w przypadku cudzoziemców. Do </a:t>
            </a:r>
            <a:r>
              <a:rPr lang="pl-PL" sz="5900" b="1" u="sng" dirty="0">
                <a:solidFill>
                  <a:srgbClr val="FF0000"/>
                </a:solidFill>
              </a:rPr>
              <a:t>180 minut </a:t>
            </a:r>
          </a:p>
          <a:p>
            <a:r>
              <a:rPr lang="pl-PL" sz="5900" b="1" dirty="0"/>
              <a:t>oraz w przypadku uczniów z Ukrainy przybyłych do Polski w związku z wojną do </a:t>
            </a:r>
            <a:r>
              <a:rPr lang="pl-PL" sz="5900" b="1" u="sng" dirty="0">
                <a:solidFill>
                  <a:srgbClr val="FF0000"/>
                </a:solidFill>
              </a:rPr>
              <a:t>210 minut</a:t>
            </a:r>
            <a:r>
              <a:rPr lang="pl-PL" sz="5900" b="1" dirty="0"/>
              <a:t>.</a:t>
            </a:r>
            <a:endParaRPr lang="pl-PL" sz="5900" dirty="0"/>
          </a:p>
          <a:p>
            <a:pPr>
              <a:buNone/>
            </a:pPr>
            <a:br>
              <a:rPr lang="pl-PL" sz="2900" dirty="0"/>
            </a:br>
            <a:endParaRPr lang="pl-PL" sz="2900" b="1" u="sng" dirty="0"/>
          </a:p>
          <a:p>
            <a:endParaRPr lang="pl-PL" b="0" dirty="0">
              <a:solidFill>
                <a:schemeClr val="tx2"/>
              </a:solidFill>
            </a:endParaRPr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9DDC0F-079B-4E70-8E9B-C80DFFFD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jest sprawdzane na egzaminie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5FE559-CBBA-4082-BA28-48AC0150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4800" dirty="0"/>
              <a:t>Analiza i interpretacja tekstów</a:t>
            </a:r>
          </a:p>
          <a:p>
            <a:r>
              <a:rPr lang="pl-PL" sz="4800" dirty="0"/>
              <a:t>Przetwarzanie informacji opierające się na znajomości gramatyki i leksyki</a:t>
            </a:r>
          </a:p>
          <a:p>
            <a:r>
              <a:rPr lang="pl-PL" sz="4800" dirty="0"/>
              <a:t>Samodzielne tworzenie tekstów</a:t>
            </a:r>
          </a:p>
        </p:txBody>
      </p:sp>
    </p:spTree>
    <p:extLst>
      <p:ext uri="{BB962C8B-B14F-4D97-AF65-F5344CB8AC3E}">
        <p14:creationId xmlns:p14="http://schemas.microsoft.com/office/powerpoint/2010/main" val="2974263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3E14F-F2C8-492A-9488-70CE6E16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pl-PL" sz="32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pl-PL" sz="32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40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Egzamin w liczbach:</a:t>
            </a:r>
            <a:br>
              <a:rPr lang="pl-PL" sz="40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pl-PL" sz="4000" b="1" kern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pl-PL" sz="40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3AEC3D8-F641-4CD9-BC8E-0636DC04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600" dirty="0"/>
              <a:t>90 minut</a:t>
            </a:r>
          </a:p>
          <a:p>
            <a:r>
              <a:rPr lang="pl-PL" sz="3600" dirty="0"/>
              <a:t>55 punktów</a:t>
            </a:r>
          </a:p>
          <a:p>
            <a:r>
              <a:rPr lang="pl-PL" sz="3600" dirty="0"/>
              <a:t>5 części : słuchanie , reakcję językowe, czytanie, środki językowe leksykalne i gramatyczne, pisanie</a:t>
            </a:r>
          </a:p>
          <a:p>
            <a:r>
              <a:rPr lang="pl-PL" sz="3600" dirty="0"/>
              <a:t>14 zadań – otwartych i zamkniętych</a:t>
            </a:r>
          </a:p>
          <a:p>
            <a:r>
              <a:rPr lang="pl-PL" sz="3600" dirty="0"/>
              <a:t>40% zadań otwartych (zadania otwarte w każdej części egzaminu)</a:t>
            </a:r>
          </a:p>
        </p:txBody>
      </p:sp>
    </p:spTree>
    <p:extLst>
      <p:ext uri="{BB962C8B-B14F-4D97-AF65-F5344CB8AC3E}">
        <p14:creationId xmlns:p14="http://schemas.microsoft.com/office/powerpoint/2010/main" val="499551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64233-820D-4B0C-BA6C-18E8334C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E8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D0C11F-C8B9-4C4C-9232-0F7BA2D5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4000" dirty="0"/>
              <a:t>Usunięto umiejętności najbardziej skomplikowane, kształcone zazwyczaj w ostatnich miesiącach nauki w szkole podstawowej, często wymagające wyższego poziomu znajomości leksyki niż ten, który chcemy sprawdzać na egzaminie w 2021 i 2022 roku </a:t>
            </a:r>
          </a:p>
          <a:p>
            <a:r>
              <a:rPr lang="pl-PL" sz="4000" dirty="0"/>
              <a:t>A2/B1 na A2</a:t>
            </a:r>
          </a:p>
          <a:p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411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0D726-FBFD-4B2A-953A-737BAF2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3589"/>
          </a:xfrm>
        </p:spPr>
        <p:txBody>
          <a:bodyPr/>
          <a:lstStyle/>
          <a:p>
            <a:r>
              <a:rPr lang="pl-PL" dirty="0"/>
              <a:t>ograniczone zakresy tematyczne: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DCEDBF-3037-4592-98EF-70F5D55A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F01FA8-9C7A-453B-B7D0-3E256549CC7B}"/>
              </a:ext>
            </a:extLst>
          </p:cNvPr>
          <p:cNvSpPr txBox="1"/>
          <p:nvPr/>
        </p:nvSpPr>
        <p:spPr>
          <a:xfrm>
            <a:off x="646111" y="1617274"/>
            <a:ext cx="100849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1)  człowiek 		– okresy życia</a:t>
            </a:r>
            <a:br>
              <a:rPr lang="pl-PL" sz="2400" dirty="0"/>
            </a:br>
            <a:r>
              <a:rPr lang="pl-PL" sz="2400" dirty="0"/>
              <a:t>3) 	edukacja 		– oceny szkolne</a:t>
            </a:r>
            <a:br>
              <a:rPr lang="pl-PL" sz="2400" dirty="0"/>
            </a:br>
            <a:r>
              <a:rPr lang="pl-PL" sz="2400" dirty="0"/>
              <a:t>4) 	praca 			– wybór zawodu</a:t>
            </a:r>
            <a:br>
              <a:rPr lang="pl-PL" sz="2400" dirty="0"/>
            </a:br>
            <a:r>
              <a:rPr lang="pl-PL" sz="2400" dirty="0"/>
              <a:t>5) 	życie prywatne 	– styl życia, konflikty</a:t>
            </a:r>
            <a:br>
              <a:rPr lang="pl-PL" sz="2400" dirty="0"/>
            </a:br>
            <a:r>
              <a:rPr lang="pl-PL" sz="2400" dirty="0"/>
              <a:t>6) 	żywienie 		– nawyki żywieniowe</a:t>
            </a:r>
            <a:br>
              <a:rPr lang="pl-PL" sz="2400" dirty="0"/>
            </a:br>
            <a:r>
              <a:rPr lang="pl-PL" sz="2400" dirty="0"/>
              <a:t>7) 	zakupy i usługi 	– środki płatnicze</a:t>
            </a:r>
            <a:br>
              <a:rPr lang="pl-PL" sz="2400" dirty="0"/>
            </a:br>
            <a:r>
              <a:rPr lang="pl-PL" sz="2400" dirty="0"/>
              <a:t>9) 	kultura 		– dziedziny kultury, twórcy i ich dzieła</a:t>
            </a:r>
            <a:br>
              <a:rPr lang="pl-PL" sz="2400" dirty="0"/>
            </a:br>
            <a:r>
              <a:rPr lang="pl-PL" sz="2400" dirty="0"/>
              <a:t>12) nauka i technika 	– odkrycia naukowe</a:t>
            </a:r>
            <a:br>
              <a:rPr lang="pl-PL" sz="2400" dirty="0"/>
            </a:br>
            <a:r>
              <a:rPr lang="pl-PL" sz="2400" dirty="0"/>
              <a:t>13) świat przyrody 	– zagrożenie środowiska naturalnego</a:t>
            </a:r>
            <a:br>
              <a:rPr lang="pl-PL" sz="2400" dirty="0"/>
            </a:br>
            <a:r>
              <a:rPr lang="pl-PL" sz="2400" dirty="0"/>
              <a:t>cały </a:t>
            </a:r>
          </a:p>
          <a:p>
            <a:r>
              <a:rPr lang="pl-PL" sz="2400" dirty="0"/>
              <a:t>       14) życie społeczne 	– wydarzenia i zjawiska społeczne</a:t>
            </a:r>
          </a:p>
        </p:txBody>
      </p:sp>
    </p:spTree>
    <p:extLst>
      <p:ext uri="{BB962C8B-B14F-4D97-AF65-F5344CB8AC3E}">
        <p14:creationId xmlns:p14="http://schemas.microsoft.com/office/powerpoint/2010/main" val="53763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478A5-F662-4B71-B175-0246DE30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89" y="797102"/>
            <a:ext cx="9404723" cy="901069"/>
          </a:xfrm>
        </p:spPr>
        <p:txBody>
          <a:bodyPr/>
          <a:lstStyle/>
          <a:p>
            <a:r>
              <a:rPr lang="pl-PL" dirty="0"/>
              <a:t>Usunięto z listy struktur: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9F036-6649-45B5-B4EE-BF2F817B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CZASOWNIK: 9. Czas Past Perfect</a:t>
            </a:r>
          </a:p>
          <a:p>
            <a:r>
              <a:rPr lang="pl-PL" dirty="0"/>
              <a:t>ZAIMEK: 7. Zaimki wzajemne</a:t>
            </a:r>
          </a:p>
          <a:p>
            <a:r>
              <a:rPr lang="pl-PL" dirty="0"/>
              <a:t>SPÓJNIK: </a:t>
            </a:r>
            <a:r>
              <a:rPr lang="pl-PL" dirty="0" err="1"/>
              <a:t>unless</a:t>
            </a:r>
            <a:endParaRPr lang="pl-PL" dirty="0"/>
          </a:p>
          <a:p>
            <a:r>
              <a:rPr lang="pl-PL" dirty="0"/>
              <a:t>SKŁADNIA:</a:t>
            </a:r>
            <a:br>
              <a:rPr lang="pl-PL" dirty="0"/>
            </a:br>
            <a:r>
              <a:rPr lang="pl-PL" dirty="0"/>
              <a:t>1. Zdania twierdzące, przeczące i pytające w czasie Past Perfect</a:t>
            </a:r>
            <a:br>
              <a:rPr lang="pl-PL" dirty="0"/>
            </a:br>
            <a:r>
              <a:rPr lang="pl-PL" dirty="0"/>
              <a:t>5. Zdania w stronie biernej w czasie </a:t>
            </a:r>
            <a:r>
              <a:rPr lang="pl-PL" dirty="0" err="1"/>
              <a:t>Present</a:t>
            </a:r>
            <a:r>
              <a:rPr lang="pl-PL" dirty="0"/>
              <a:t> Perfect</a:t>
            </a:r>
            <a:br>
              <a:rPr lang="pl-PL" dirty="0"/>
            </a:br>
            <a:r>
              <a:rPr lang="pl-PL" dirty="0"/>
              <a:t>6. Pytania pośrednie</a:t>
            </a:r>
            <a:br>
              <a:rPr lang="pl-PL" dirty="0"/>
            </a:br>
            <a:r>
              <a:rPr lang="pl-PL" dirty="0"/>
              <a:t>7. Zdania w mowie zależnej     </a:t>
            </a:r>
          </a:p>
          <a:p>
            <a:pPr marL="0" indent="0">
              <a:buNone/>
            </a:pPr>
            <a:r>
              <a:rPr lang="pl-PL" dirty="0"/>
              <a:t>   9. Zdania podrzędnie złożone warunku typu II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4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7E84D7-2D14-4748-8C22-09F5BBB4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Słuchanie: zadania zamknięte i otwarte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480082-B832-4049-BF0A-EF492997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Ilość zadań:4</a:t>
            </a:r>
          </a:p>
        </p:txBody>
      </p:sp>
    </p:spTree>
    <p:extLst>
      <p:ext uri="{BB962C8B-B14F-4D97-AF65-F5344CB8AC3E}">
        <p14:creationId xmlns:p14="http://schemas.microsoft.com/office/powerpoint/2010/main" val="1717726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7D079B6-047A-44EB-9639-C3B6D69DE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258" y="154340"/>
            <a:ext cx="5840474" cy="317936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47A245D-3383-43A9-BCE6-8B7F13EBB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9" y="154340"/>
            <a:ext cx="4600349" cy="65493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2B3770B-25C8-4CBA-9410-CECC365E4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57" y="3341334"/>
            <a:ext cx="58959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0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E9424B3-A737-401C-9C0E-B58C89179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415" y="1027906"/>
            <a:ext cx="7046752" cy="47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5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B83C8-6F80-43BF-A6C9-0E54F86D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Reagowania językowe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58103-8B5C-48DB-AD83-E2B09BC83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sz="4000" dirty="0"/>
              <a:t>Ilość zadań:2</a:t>
            </a:r>
          </a:p>
        </p:txBody>
      </p:sp>
    </p:spTree>
    <p:extLst>
      <p:ext uri="{BB962C8B-B14F-4D97-AF65-F5344CB8AC3E}">
        <p14:creationId xmlns:p14="http://schemas.microsoft.com/office/powerpoint/2010/main" val="3605235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5E814-9839-4B19-A98C-39F2773E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Funkcje językowe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9C4BB3C-9C0E-49A0-B9D7-82328D311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88625"/>
            <a:ext cx="4867142" cy="513887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784786F-AC19-4179-9ABE-16C2DEF3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53" y="1388625"/>
            <a:ext cx="4867142" cy="51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OPIS ARKUSZA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596" y="157161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>
                <a:solidFill>
                  <a:srgbClr val="FF0000"/>
                </a:solidFill>
              </a:rPr>
              <a:t>Pierwsza część </a:t>
            </a:r>
            <a:r>
              <a:rPr lang="pl-PL" b="1" dirty="0"/>
              <a:t>- zadania zorganizowane wokół dwóch tekstów :</a:t>
            </a:r>
          </a:p>
          <a:p>
            <a:pPr>
              <a:buNone/>
            </a:pPr>
            <a:r>
              <a:rPr lang="pl-PL" b="1" dirty="0"/>
              <a:t> a) </a:t>
            </a:r>
            <a:r>
              <a:rPr lang="pl-PL" b="1" dirty="0">
                <a:solidFill>
                  <a:srgbClr val="FF0000"/>
                </a:solidFill>
              </a:rPr>
              <a:t>tekstu literackiego </a:t>
            </a:r>
            <a:r>
              <a:rPr lang="pl-PL" b="1" dirty="0"/>
              <a:t>(poezji, epiki albo dramatu) </a:t>
            </a:r>
          </a:p>
          <a:p>
            <a:pPr>
              <a:buNone/>
            </a:pPr>
            <a:r>
              <a:rPr lang="pl-PL" b="1" dirty="0"/>
              <a:t> b) </a:t>
            </a:r>
            <a:r>
              <a:rPr lang="pl-PL" b="1" dirty="0">
                <a:solidFill>
                  <a:srgbClr val="FF0000"/>
                </a:solidFill>
              </a:rPr>
              <a:t>tekstu nieliterackiego </a:t>
            </a:r>
            <a:r>
              <a:rPr lang="pl-PL" b="1" dirty="0"/>
              <a:t>(naukowego, popularnonaukowego albo publicystycznego). </a:t>
            </a:r>
          </a:p>
          <a:p>
            <a:pPr>
              <a:buNone/>
            </a:pPr>
            <a:r>
              <a:rPr lang="pl-PL" sz="3000" b="1" dirty="0"/>
              <a:t>Większość zadań w tej części arkusza będzie się odnosić bezpośrednio do ww. tekstów.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AF679-9BBB-4D03-A725-879000A1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Czytanie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F97824-40A5-4388-9140-646D1451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30" y="452718"/>
            <a:ext cx="4757466" cy="6179411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05404D6-B548-440B-8077-7F83D9675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Ilość </a:t>
            </a:r>
            <a:r>
              <a:rPr lang="pl-PL" dirty="0"/>
              <a:t>zadań 4</a:t>
            </a:r>
          </a:p>
        </p:txBody>
      </p:sp>
    </p:spTree>
    <p:extLst>
      <p:ext uri="{BB962C8B-B14F-4D97-AF65-F5344CB8AC3E}">
        <p14:creationId xmlns:p14="http://schemas.microsoft.com/office/powerpoint/2010/main" val="2715001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C6EDDE9-35E3-4926-95D1-CFE441B0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37" y="304800"/>
            <a:ext cx="6526817" cy="624839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69C75E5-9F7E-4836-8645-A5B2C855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07" y="304800"/>
            <a:ext cx="423463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2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33AAF-0676-42F4-9F74-8E7FD657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Mediacje językowe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00A036-5A11-49AD-837A-D5D2C943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9601"/>
            <a:ext cx="4768587" cy="5967351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8AD873D-9475-45D2-A165-8E497858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8946541" cy="4195481"/>
          </a:xfrm>
        </p:spPr>
        <p:txBody>
          <a:bodyPr>
            <a:normAutofit/>
          </a:bodyPr>
          <a:lstStyle/>
          <a:p>
            <a:r>
              <a:rPr lang="pl-PL" sz="2000" dirty="0"/>
              <a:t>Umiejętność przetwarzania informacji</a:t>
            </a:r>
          </a:p>
        </p:txBody>
      </p:sp>
    </p:spTree>
    <p:extLst>
      <p:ext uri="{BB962C8B-B14F-4D97-AF65-F5344CB8AC3E}">
        <p14:creationId xmlns:p14="http://schemas.microsoft.com/office/powerpoint/2010/main" val="1814589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7AEBB4-1A57-4A6F-B93B-EAF8D77F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Środki językowe – leksykalne i gramatyczne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0D86763-9F3A-4AA6-9B67-CF90A6719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03" y="1826177"/>
            <a:ext cx="7081934" cy="46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7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E0D555C-3570-4DC0-A50B-42C03F11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22" y="330882"/>
            <a:ext cx="5797702" cy="61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32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E1A8695-07FD-4D6D-BD07-AD6F3779E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015" y="1894427"/>
            <a:ext cx="5773969" cy="421373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B8A92F0-922A-4888-A6AA-AEA05F40A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11" y="756180"/>
            <a:ext cx="7303474" cy="53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6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CA91B-0D1E-4122-8684-9DE93CFC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otwarte sprawdzające umiejętność tworzenia wypowiedzi pisemnej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588E3-829F-42A8-8E16-00859FC6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907012"/>
            <a:ext cx="8946541" cy="4195481"/>
          </a:xfrm>
        </p:spPr>
        <p:txBody>
          <a:bodyPr/>
          <a:lstStyle/>
          <a:p>
            <a:r>
              <a:rPr lang="pl-PL" sz="4800" dirty="0"/>
              <a:t>e-mail </a:t>
            </a:r>
          </a:p>
          <a:p>
            <a:r>
              <a:rPr lang="pl-PL" sz="4800" dirty="0"/>
              <a:t>wpis na blogu </a:t>
            </a:r>
          </a:p>
          <a:p>
            <a:r>
              <a:rPr lang="pl-PL" sz="4800" dirty="0"/>
              <a:t>wiadomość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5582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6AB3C20-F751-429E-AD46-F038A7413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699796"/>
            <a:ext cx="678335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0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6502A5-EF46-41C0-A9EF-AD742FCE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212" y="663644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oceniania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E015AC7-E8C8-4AB9-8E22-3E2F2B5A9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24" y="2360823"/>
            <a:ext cx="3859102" cy="39688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07D00B-39DC-446F-A5F6-500AD48C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14" y="2833690"/>
            <a:ext cx="3164098" cy="32433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903F128-C48A-4BC1-8D11-A1740C818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902" y="2833690"/>
            <a:ext cx="3164098" cy="32433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FE2216-4893-4D4E-9032-8A51AD76F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066" y="2833690"/>
            <a:ext cx="3164098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3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414AEE-FE8E-4629-A836-A8E48F82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76" y="1934514"/>
            <a:ext cx="6130212" cy="29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OPIS ARKUSZA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b="1" dirty="0"/>
              <a:t>Wśród zadań w tej części arkusza mogą pojawić się również: </a:t>
            </a:r>
          </a:p>
          <a:p>
            <a:r>
              <a:rPr lang="pl-PL" b="1" dirty="0"/>
              <a:t>zadania zawierające fragmenty innych tekstów literackich i nieliterackich, teksty ikoniczne (np. plakat, reprodukcję obrazu), przysłowia, powiedzenia, frazeologizmy itp. ORAZ/LUB</a:t>
            </a:r>
          </a:p>
          <a:p>
            <a:r>
              <a:rPr lang="pl-PL" b="1" dirty="0"/>
              <a:t>zadania samodzielne, nieodnoszące się do tekstów wymienionych w pkt. a) lub b).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6CADDB-969F-4018-8833-113A5440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6" y="-1531917"/>
            <a:ext cx="9278938" cy="3063834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oceniania zadania otwartego sprawdzającego umiejętność tworzenia wypowiedzi pisemnej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B23B1B-29D9-41C9-978F-4A05014F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6" y="2205841"/>
            <a:ext cx="8946541" cy="2976282"/>
          </a:xfrm>
        </p:spPr>
        <p:txBody>
          <a:bodyPr>
            <a:normAutofit fontScale="925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3200" dirty="0"/>
              <a:t>Wymaga od ucznia rozwiniętej, wieloelementowej </a:t>
            </a:r>
            <a:br>
              <a:rPr lang="pl-PL" sz="3200" dirty="0"/>
            </a:br>
            <a:r>
              <a:rPr lang="pl-PL" sz="3200" dirty="0"/>
              <a:t>i odpowiednio uporządkowanej odpowiedzi</a:t>
            </a:r>
          </a:p>
        </p:txBody>
      </p:sp>
    </p:spTree>
    <p:extLst>
      <p:ext uri="{BB962C8B-B14F-4D97-AF65-F5344CB8AC3E}">
        <p14:creationId xmlns:p14="http://schemas.microsoft.com/office/powerpoint/2010/main" val="3085306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639D00-7385-499D-8EF4-86F88BF8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4927003"/>
          </a:xfrm>
        </p:spPr>
        <p:txBody>
          <a:bodyPr/>
          <a:lstStyle/>
          <a:p>
            <a:r>
              <a:rPr lang="pl-PL" dirty="0"/>
              <a:t>Jeżeli  wypowiedź  została  oceniona  na  0  punktów  w  kryterium  treści,  we  wszystkich pozostałych kryteriach również przyznaje się 0 punktów. W takich pracach oznacza się błędy.</a:t>
            </a:r>
          </a:p>
          <a:p>
            <a:r>
              <a:rPr lang="pl-PL" dirty="0"/>
              <a:t>Jeżeli  wypowiedź  została  oceniona  na  1  punkt  w  kryterium  treści,  we  wszystkich pozostałych kryteriach przyznaje się maksymalnie 1 punkt. W takich pracach oznacza się błędy.</a:t>
            </a:r>
          </a:p>
          <a:p>
            <a:r>
              <a:rPr lang="pl-PL" dirty="0"/>
              <a:t>Jeżeli wypowiedź zawiera 40 słów lub mniej, jest oceniana wyłącznie w kryterium treści. W pozostałych  kryteriach  przyznaje  się  0  punktów. W  takich  pracach  nie  oznacza  się błędów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542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6C5D12-4968-454C-B1D0-CBBB724E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41" y="-208744"/>
            <a:ext cx="10515600" cy="616897"/>
          </a:xfrm>
        </p:spPr>
        <p:txBody>
          <a:bodyPr>
            <a:normAutofit fontScale="90000"/>
          </a:bodyPr>
          <a:lstStyle/>
          <a:p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Ogólne zasady oceniania rozwiązań zadań otwartych sprawdzających rozumienie ze słuchu, rozumienie tekstów pisanych oraz znajomość funkcji językowych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0D9696-92EB-47EC-80BA-B9A59CDB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24" y="243292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Odpowiedź:</a:t>
            </a:r>
          </a:p>
          <a:p>
            <a:endParaRPr lang="pl-PL" dirty="0"/>
          </a:p>
          <a:p>
            <a:r>
              <a:rPr lang="pl-PL" dirty="0"/>
              <a:t>komunikatywna dla odbiorcy - kluczowe – przekazanie komunikatu</a:t>
            </a:r>
          </a:p>
          <a:p>
            <a:r>
              <a:rPr lang="pl-PL" dirty="0"/>
              <a:t>zgodna z poleceniem</a:t>
            </a:r>
          </a:p>
          <a:p>
            <a:r>
              <a:rPr lang="pl-PL" dirty="0"/>
              <a:t>wskazuje, że uczeń zrozumiał tekst</a:t>
            </a:r>
          </a:p>
          <a:p>
            <a:r>
              <a:rPr lang="pl-PL" dirty="0"/>
              <a:t>błędy językowe i ortograficzne dopuszczalne, o ile odpowiedź wskazuje, że uczeń zrozumiał temat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8725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084CD4-3F88-430F-B473-B9BA312F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89"/>
            <a:ext cx="10515600" cy="61407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Odpowiedź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pl-PL" dirty="0"/>
              <a:t> jest akceptowana, jeśli uczeń popełnił błąd, który:</a:t>
            </a:r>
          </a:p>
          <a:p>
            <a:r>
              <a:rPr lang="pl-PL" dirty="0"/>
              <a:t>zmienił znaczenie słowa</a:t>
            </a:r>
          </a:p>
          <a:p>
            <a:r>
              <a:rPr lang="pl-PL" dirty="0"/>
              <a:t>spowodował, że użyte słowo nie jest zrozumiane przez odbiorcę jako słowo, którym uczeń powinien uzupełnić tekst</a:t>
            </a:r>
          </a:p>
          <a:p>
            <a:r>
              <a:rPr lang="pl-PL" dirty="0"/>
              <a:t>spowodował, że odpowiedź jest dwuznaczna lub wieloznaczna</a:t>
            </a:r>
          </a:p>
          <a:p>
            <a:r>
              <a:rPr lang="pl-PL" dirty="0"/>
              <a:t>użył zapisu fonetycznego w języku polskim</a:t>
            </a:r>
          </a:p>
          <a:p>
            <a:r>
              <a:rPr lang="pl-PL" dirty="0"/>
              <a:t>odpowiedź nie jest wystarczająco precyzyjna (np. jest zbyt ogólna, niepełna) </a:t>
            </a:r>
          </a:p>
        </p:txBody>
      </p:sp>
    </p:spTree>
    <p:extLst>
      <p:ext uri="{BB962C8B-B14F-4D97-AF65-F5344CB8AC3E}">
        <p14:creationId xmlns:p14="http://schemas.microsoft.com/office/powerpoint/2010/main" val="1751144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859B2-69C6-4AD1-9C48-08F29096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679"/>
            <a:ext cx="10515600" cy="5170284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nie łączy się logicznie i/lub nie jest spójna</a:t>
            </a:r>
            <a:br>
              <a:rPr lang="pl-PL" dirty="0"/>
            </a:br>
            <a:r>
              <a:rPr lang="pl-PL" dirty="0"/>
              <a:t>z fragmentami tekstu otaczającymi lukę</a:t>
            </a:r>
          </a:p>
          <a:p>
            <a:r>
              <a:rPr lang="pl-PL" dirty="0"/>
              <a:t>udzielił dwóch odpowiedzi, z których jedna jest</a:t>
            </a:r>
            <a:br>
              <a:rPr lang="pl-PL" dirty="0"/>
            </a:br>
            <a:r>
              <a:rPr lang="pl-PL" dirty="0"/>
              <a:t>    poprawna, a druga – błędna</a:t>
            </a:r>
          </a:p>
          <a:p>
            <a:r>
              <a:rPr lang="pl-PL" dirty="0"/>
              <a:t> udzielił odpowiedzi w innym języku niż wymagany</a:t>
            </a:r>
            <a:br>
              <a:rPr lang="pl-PL" dirty="0"/>
            </a:br>
            <a:r>
              <a:rPr lang="pl-PL" dirty="0"/>
              <a:t>    w danym zadaniu</a:t>
            </a:r>
          </a:p>
          <a:p>
            <a:r>
              <a:rPr lang="pl-PL" dirty="0"/>
              <a:t>w zadaniach sprawdzających uzyskiwanie informacji – nie akceptuje się pytań intonacyjnych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734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91512-23A0-4F38-A1C7-800382C6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egzaminie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63FAE1-78CD-41ED-8176-B4F7769D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https://cke.gov.pl/egzamin-osmoklasisty/arkusze/</a:t>
            </a:r>
          </a:p>
        </p:txBody>
      </p:sp>
    </p:spTree>
    <p:extLst>
      <p:ext uri="{BB962C8B-B14F-4D97-AF65-F5344CB8AC3E}">
        <p14:creationId xmlns:p14="http://schemas.microsoft.com/office/powerpoint/2010/main" val="1068572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18" y="2541928"/>
            <a:ext cx="3965802" cy="24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3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70CCDA-DC7B-48DB-B305-47EAE9E6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7"/>
            <a:ext cx="9701047" cy="5899957"/>
          </a:xfrm>
        </p:spPr>
        <p:txBody>
          <a:bodyPr/>
          <a:lstStyle/>
          <a:p>
            <a:r>
              <a:rPr lang="pl-PL" sz="2800"/>
              <a:t>Szczegółowe sposoby </a:t>
            </a:r>
            <a:r>
              <a:rPr lang="pl-PL" sz="2800" dirty="0"/>
              <a:t>dostosowania warunków</a:t>
            </a:r>
            <a:br>
              <a:rPr lang="pl-PL" sz="2800" dirty="0"/>
            </a:br>
            <a:r>
              <a:rPr lang="pl-PL" sz="2800" dirty="0"/>
              <a:t>i form przeprowadzania egzaminu ósmoklasisty do potrzeb: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1) zdających ze specjalnymi potrzebami edukacyjnymi, w tym niepełnosprawnych,</a:t>
            </a:r>
            <a:br>
              <a:rPr lang="pl-PL" sz="2000" dirty="0"/>
            </a:br>
            <a:r>
              <a:rPr lang="pl-PL" sz="2000" dirty="0"/>
              <a:t>niedostosowanych społecznie oraz zagrożonych niedostosowaniem społecznym.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2) uczniów, o których mowa w art. 165 ust. 1 ustawy z dnia 14 grudnia 2016 r. Prawo oświatowe(cudzoziemców).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3) uczniów – obywateli Ukrainy, których pobyt na terytorium Rzeczypospolitej Polskiej jest</a:t>
            </a:r>
            <a:br>
              <a:rPr lang="pl-PL" sz="2000" dirty="0"/>
            </a:br>
            <a:r>
              <a:rPr lang="pl-PL" sz="2000" dirty="0"/>
              <a:t>uznawany za legalny na podstawie art. 2 ust. 1 ustawy z dnia 12 marca 2022 r. o pomocy</a:t>
            </a:r>
            <a:br>
              <a:rPr lang="pl-PL" sz="2000" dirty="0"/>
            </a:br>
            <a:r>
              <a:rPr lang="pl-PL" sz="2000" dirty="0"/>
              <a:t>obywatelom Ukrainy w związku z konfliktem zbrojnym na terytorium tego państwa.</a:t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77827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30F7E3-7D10-4F26-9C1B-9F603A74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7"/>
            <a:ext cx="10933081" cy="5774827"/>
          </a:xfrm>
        </p:spPr>
        <p:txBody>
          <a:bodyPr/>
          <a:lstStyle/>
          <a:p>
            <a:r>
              <a:rPr lang="pl-PL" sz="1600" dirty="0"/>
              <a:t>1. Dostosowanie form egzaminu ósmoklasisty polega na przygotowaniu odrębnych arkuszy</a:t>
            </a:r>
            <a:br>
              <a:rPr lang="pl-PL" sz="1600" dirty="0"/>
            </a:br>
            <a:r>
              <a:rPr lang="pl-PL" sz="1600" dirty="0"/>
              <a:t>dostosowanych do potrzeb i możliwości zdających.</a:t>
            </a:r>
            <a:br>
              <a:rPr lang="pl-PL" sz="1600" dirty="0"/>
            </a:br>
            <a:r>
              <a:rPr lang="pl-PL" sz="1600" dirty="0"/>
              <a:t>2. Dostosowanie warunków przeprowadzania egzaminu ósmoklasisty polega między</a:t>
            </a:r>
            <a:br>
              <a:rPr lang="pl-PL" sz="1600" dirty="0"/>
            </a:br>
            <a:r>
              <a:rPr lang="pl-PL" sz="1600" dirty="0"/>
              <a:t>innymi na:</a:t>
            </a:r>
            <a:br>
              <a:rPr lang="pl-PL" sz="1600" dirty="0"/>
            </a:br>
            <a:r>
              <a:rPr lang="pl-PL" sz="1600" dirty="0"/>
              <a:t>1) zminimalizowaniu ograniczeń wynikających z niepełnosprawności, niedostosowania</a:t>
            </a:r>
            <a:br>
              <a:rPr lang="pl-PL" sz="1600" dirty="0"/>
            </a:br>
            <a:r>
              <a:rPr lang="pl-PL" sz="1600" dirty="0"/>
              <a:t>społecznego lub zagrożenia niedostosowaniem społecznym ucznia</a:t>
            </a:r>
            <a:br>
              <a:rPr lang="pl-PL" sz="1600" dirty="0"/>
            </a:br>
            <a:r>
              <a:rPr lang="pl-PL" sz="1600" dirty="0"/>
              <a:t>2) zapewnieniu uczniowi miejsca pracy odpowiedniego do jego potrzeb edukacyjnych</a:t>
            </a:r>
            <a:br>
              <a:rPr lang="pl-PL" sz="1600" dirty="0"/>
            </a:br>
            <a:r>
              <a:rPr lang="pl-PL" sz="1600" dirty="0"/>
              <a:t>oraz możliwości psychofizycznych</a:t>
            </a:r>
            <a:br>
              <a:rPr lang="pl-PL" sz="1600" dirty="0"/>
            </a:br>
            <a:r>
              <a:rPr lang="pl-PL" sz="1600" dirty="0"/>
              <a:t>3) wykorzystaniu odpowiedniego sprzętu specjalistycznego i środków dydaktycznych</a:t>
            </a:r>
            <a:br>
              <a:rPr lang="pl-PL" sz="1600" dirty="0"/>
            </a:br>
            <a:r>
              <a:rPr lang="pl-PL" sz="1600" dirty="0"/>
              <a:t>4) odpowiednim przedłużeniu czasu przewidzianego na przeprowadzenie egzaminu</a:t>
            </a:r>
            <a:br>
              <a:rPr lang="pl-PL" sz="1600" dirty="0"/>
            </a:br>
            <a:r>
              <a:rPr lang="pl-PL" sz="1600" dirty="0"/>
              <a:t>ósmoklasisty</a:t>
            </a:r>
            <a:br>
              <a:rPr lang="pl-PL" sz="1600" dirty="0"/>
            </a:br>
            <a:r>
              <a:rPr lang="pl-PL" sz="1600" dirty="0"/>
              <a:t>5) ustaleniu zasad oceniania rozwiązań zadań wykorzystywanych do przeprowadzania</a:t>
            </a:r>
            <a:br>
              <a:rPr lang="pl-PL" sz="1600" dirty="0"/>
            </a:br>
            <a:r>
              <a:rPr lang="pl-PL" sz="1600" dirty="0"/>
              <a:t>egzaminu ósmoklasisty, o których mowa w art. 9a ust. 2 pkt 2 ustawy o systemie</a:t>
            </a:r>
            <a:br>
              <a:rPr lang="pl-PL" sz="1600" dirty="0"/>
            </a:br>
            <a:r>
              <a:rPr lang="pl-PL" sz="1600" dirty="0"/>
              <a:t>oświaty1</a:t>
            </a:r>
            <a:br>
              <a:rPr lang="pl-PL" sz="1600" dirty="0"/>
            </a:br>
            <a:r>
              <a:rPr lang="pl-PL" sz="1600" dirty="0"/>
              <a:t>, uwzględniających potrzeby edukacyjne oraz możliwości psychofizyczne</a:t>
            </a:r>
            <a:br>
              <a:rPr lang="pl-PL" sz="1600" dirty="0"/>
            </a:br>
            <a:r>
              <a:rPr lang="pl-PL" sz="1600" dirty="0"/>
              <a:t>ucznia</a:t>
            </a:r>
            <a:br>
              <a:rPr lang="pl-PL" sz="1600" dirty="0"/>
            </a:br>
            <a:r>
              <a:rPr lang="pl-PL" sz="1600" dirty="0"/>
              <a:t>6) zapewnieniu obecności i pomocy w czasie egzaminu ósmoklasisty nauczyciela</a:t>
            </a:r>
            <a:br>
              <a:rPr lang="pl-PL" sz="1600" dirty="0"/>
            </a:br>
            <a:r>
              <a:rPr lang="pl-PL" sz="1600" dirty="0"/>
              <a:t>wspomagającego ucznia w czytaniu lub pisaniu4</a:t>
            </a:r>
            <a:br>
              <a:rPr lang="pl-PL" sz="1600" dirty="0"/>
            </a:br>
            <a:r>
              <a:rPr lang="pl-PL" sz="1600" dirty="0"/>
              <a:t>lub specjalisty odpowiednio</a:t>
            </a:r>
            <a:br>
              <a:rPr lang="pl-PL" sz="1600" dirty="0"/>
            </a:br>
            <a:r>
              <a:rPr lang="pl-PL" sz="1600" dirty="0"/>
              <a:t>z zakresu danego rodzaju niepełnosprawności, niedostosowania społecznego lub</a:t>
            </a:r>
            <a:br>
              <a:rPr lang="pl-PL" sz="1600" dirty="0"/>
            </a:br>
            <a:r>
              <a:rPr lang="pl-PL" sz="1600" dirty="0"/>
              <a:t>zagrożenia niedostosowaniem społecznym, jeżeli jest to niezbędne do uzyskania</a:t>
            </a:r>
            <a:br>
              <a:rPr lang="pl-PL" sz="1600" dirty="0"/>
            </a:br>
            <a:r>
              <a:rPr lang="pl-PL" sz="1600" dirty="0"/>
              <a:t>właściwego kontaktu z uczniem lub pomocy w obsłudze sprzętu specjalistycznego</a:t>
            </a:r>
            <a:br>
              <a:rPr lang="pl-PL" sz="1600" dirty="0"/>
            </a:br>
            <a:r>
              <a:rPr lang="pl-PL" sz="1600" dirty="0"/>
              <a:t>i środków dydaktycznych.</a:t>
            </a:r>
          </a:p>
        </p:txBody>
      </p:sp>
    </p:spTree>
    <p:extLst>
      <p:ext uri="{BB962C8B-B14F-4D97-AF65-F5344CB8AC3E}">
        <p14:creationId xmlns:p14="http://schemas.microsoft.com/office/powerpoint/2010/main" val="249676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578FBEF-E1AA-4ECC-A6A3-A48484507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345" y="216579"/>
            <a:ext cx="4509704" cy="54495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88AAABE-56EC-4C26-B2BB-AC99E667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345" y="5678882"/>
            <a:ext cx="4509704" cy="8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OPIS ARKUSZA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>
                <a:solidFill>
                  <a:srgbClr val="FF0000"/>
                </a:solidFill>
              </a:rPr>
              <a:t>	</a:t>
            </a:r>
            <a:r>
              <a:rPr lang="pl-PL" b="1" dirty="0">
                <a:solidFill>
                  <a:srgbClr val="FF0000"/>
                </a:solidFill>
              </a:rPr>
              <a:t>W drugiej części arkusza </a:t>
            </a:r>
            <a:r>
              <a:rPr lang="pl-PL" b="1" dirty="0"/>
              <a:t>- propozycje dwóch tematów wypracowań, z których uczeń wybiera jeden i pisze tekst nie krótszy niż 200 słów. (Obcokrajowcy – 180 słów). Uczeń  dokonuje wyboru spośród: </a:t>
            </a:r>
          </a:p>
          <a:p>
            <a:pPr>
              <a:buNone/>
            </a:pPr>
            <a:r>
              <a:rPr lang="pl-PL" b="1" dirty="0"/>
              <a:t>a) tematu o charakterze twórczym (np. opowiadanie twórcze) </a:t>
            </a:r>
          </a:p>
          <a:p>
            <a:pPr>
              <a:buNone/>
            </a:pPr>
            <a:r>
              <a:rPr lang="pl-PL" b="1" dirty="0"/>
              <a:t>b) tematu o charakterze argumentacyjnym (np. rozprawka, artykuł, przemówienie).  </a:t>
            </a:r>
          </a:p>
          <a:p>
            <a:pPr>
              <a:buNone/>
            </a:pPr>
            <a:r>
              <a:rPr lang="pl-PL" b="1" dirty="0"/>
              <a:t>   </a:t>
            </a:r>
          </a:p>
          <a:p>
            <a:pPr>
              <a:buNone/>
            </a:pPr>
            <a:r>
              <a:rPr lang="pl-PL" b="1" dirty="0"/>
              <a:t>    Każdy temat będzie wymagał odwołania się do obowiązkowej lektury szkolnej z listy oraz/lub do utworu bądź utworów samodzielnie wybranych przez ucznia.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87CF8-76EE-4E7F-90E0-F3566477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581" y="901535"/>
            <a:ext cx="8825658" cy="3329581"/>
          </a:xfrm>
        </p:spPr>
        <p:txBody>
          <a:bodyPr/>
          <a:lstStyle/>
          <a:p>
            <a:r>
              <a:rPr lang="pl-PL" sz="4800" dirty="0"/>
              <a:t>Termin egzaminu próbnego: 22-24.11.2022</a:t>
            </a:r>
            <a:br>
              <a:rPr lang="pl-PL" sz="4800" dirty="0"/>
            </a:br>
            <a:r>
              <a:rPr lang="pl-PL" sz="4800" dirty="0"/>
              <a:t>28-30.03.2023</a:t>
            </a:r>
          </a:p>
        </p:txBody>
      </p:sp>
    </p:spTree>
    <p:extLst>
      <p:ext uri="{BB962C8B-B14F-4D97-AF65-F5344CB8AC3E}">
        <p14:creationId xmlns:p14="http://schemas.microsoft.com/office/powerpoint/2010/main" val="2200505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AF2DCF-FB37-4F32-A4ED-99B7C1E2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461" y="711529"/>
            <a:ext cx="8825658" cy="3329581"/>
          </a:xfrm>
        </p:spPr>
        <p:txBody>
          <a:bodyPr/>
          <a:lstStyle/>
          <a:p>
            <a:r>
              <a:rPr lang="pl-PL" sz="6000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119403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TYPY ZADAŃ ZAMKNIĘTYCH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0" dirty="0"/>
              <a:t> </a:t>
            </a:r>
            <a:r>
              <a:rPr lang="pl-PL" b="1" dirty="0">
                <a:solidFill>
                  <a:srgbClr val="FF0000"/>
                </a:solidFill>
              </a:rPr>
              <a:t>Zadania zamknięte </a:t>
            </a:r>
            <a:r>
              <a:rPr lang="pl-PL" b="1" dirty="0"/>
              <a:t>to takie, w których uczeń wybiera odpowiedź spośród podanych. </a:t>
            </a:r>
          </a:p>
          <a:p>
            <a:pPr>
              <a:buNone/>
            </a:pPr>
            <a:endParaRPr lang="pl-PL" b="0" dirty="0"/>
          </a:p>
          <a:p>
            <a:r>
              <a:rPr lang="pl-PL" b="1" dirty="0"/>
              <a:t>Wśród zadań zamkniętych znajdą się m.in. zadania wielokrotnego wyboru, zadania typu prawda-fałsz oraz zadania na dobieranie.</a:t>
            </a:r>
            <a:endParaRPr lang="pl-PL" b="0" dirty="0"/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810000" y="241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br>
              <a:rPr lang="pl-PL" dirty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TYPY ZADAŃ OTWARTYCH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596" y="1500175"/>
            <a:ext cx="8229600" cy="4525963"/>
          </a:xfrm>
        </p:spPr>
        <p:txBody>
          <a:bodyPr/>
          <a:lstStyle/>
          <a:p>
            <a:pPr>
              <a:buNone/>
            </a:pPr>
            <a:endParaRPr lang="pl-PL" b="0" dirty="0"/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50818" y="1571612"/>
            <a:ext cx="88313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</a:rPr>
              <a:t>Zadania otwarte</a:t>
            </a:r>
            <a:r>
              <a:rPr lang="pl-PL" sz="2400" b="1" dirty="0"/>
              <a:t> to takie, w których uczeń samodzielnie formułuje odpowiedź. Wśród zadań otwartych znajdą się:</a:t>
            </a:r>
          </a:p>
          <a:p>
            <a:pPr algn="just"/>
            <a:endParaRPr lang="pl-PL" sz="2400" dirty="0"/>
          </a:p>
          <a:p>
            <a:pPr algn="just" fontAlgn="base">
              <a:buClr>
                <a:srgbClr val="92D050"/>
              </a:buClr>
              <a:buFont typeface="Courier New" pitchFamily="49" charset="0"/>
              <a:buChar char="o"/>
            </a:pPr>
            <a:r>
              <a:rPr lang="pl-PL" sz="2400" b="1" dirty="0"/>
              <a:t> zadania z luką, wymagające uzupełnienia zdania bądź krótkiego tekstu jednym lub kilkoma wyrazami;</a:t>
            </a:r>
          </a:p>
          <a:p>
            <a:pPr algn="just" fontAlgn="base">
              <a:buClr>
                <a:srgbClr val="92D050"/>
              </a:buClr>
            </a:pPr>
            <a:endParaRPr lang="pl-PL" sz="2400" b="1" dirty="0"/>
          </a:p>
          <a:p>
            <a:pPr algn="just" fontAlgn="base">
              <a:buClr>
                <a:srgbClr val="92D050"/>
              </a:buClr>
              <a:buFont typeface="Courier New" pitchFamily="49" charset="0"/>
              <a:buChar char="o"/>
            </a:pPr>
            <a:r>
              <a:rPr lang="pl-PL" sz="2400" b="1" dirty="0"/>
              <a:t> zadania krótkiej odpowiedzi, wymagające stworzenia krótkiego tekstu, w tym zadania sprawdzające umiejętność tworzenia różnych form użytkowych, np. ogłoszenia, zaproszenia;</a:t>
            </a:r>
          </a:p>
          <a:p>
            <a:pPr algn="just" fontAlgn="base">
              <a:buClr>
                <a:srgbClr val="92D050"/>
              </a:buClr>
            </a:pPr>
            <a:endParaRPr lang="pl-PL" sz="2400" b="1" dirty="0"/>
          </a:p>
          <a:p>
            <a:pPr algn="just" fontAlgn="base">
              <a:buClr>
                <a:srgbClr val="92D050"/>
              </a:buClr>
              <a:buFont typeface="Courier New" pitchFamily="49" charset="0"/>
              <a:buChar char="o"/>
            </a:pPr>
            <a:r>
              <a:rPr lang="pl-PL" sz="2400" b="1" dirty="0"/>
              <a:t> zadanie rozszerzonej odpowiedzi, wymagające napisania wypracowania.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CO BĘDZIE SPRAWDZANE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W zadaniach egzaminacyjnych szczególny nacisk zostanie położony na sprawdzanie umiejętności związanych z:</a:t>
            </a:r>
            <a:endParaRPr lang="pl-PL" sz="2800" b="0" dirty="0"/>
          </a:p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argumentowaniem</a:t>
            </a:r>
            <a:r>
              <a:rPr lang="pl-PL" sz="2800" b="1" dirty="0"/>
              <a:t>,</a:t>
            </a:r>
            <a:endParaRPr lang="pl-PL" sz="2800" b="1" dirty="0">
              <a:solidFill>
                <a:srgbClr val="FF0000"/>
              </a:solidFill>
            </a:endParaRPr>
          </a:p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wnioskowaniem</a:t>
            </a:r>
            <a:r>
              <a:rPr lang="pl-PL" sz="2800" b="1" dirty="0"/>
              <a:t>, </a:t>
            </a:r>
          </a:p>
          <a:p>
            <a:pPr fontAlgn="base"/>
            <a:r>
              <a:rPr lang="pl-PL" sz="2800" b="1" dirty="0">
                <a:solidFill>
                  <a:srgbClr val="FF0000"/>
                </a:solidFill>
              </a:rPr>
              <a:t>formułowaniem opinii</a:t>
            </a:r>
            <a:r>
              <a:rPr lang="pl-PL" sz="2800" b="1" dirty="0"/>
              <a:t>.</a:t>
            </a:r>
          </a:p>
          <a:p>
            <a:pPr>
              <a:buNone/>
            </a:pPr>
            <a:br>
              <a:rPr lang="pl-PL" b="0" dirty="0"/>
            </a:b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2272</Words>
  <Application>Microsoft Office PowerPoint</Application>
  <PresentationFormat>Panoramiczny</PresentationFormat>
  <Paragraphs>241</Paragraphs>
  <Slides>61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61</vt:i4>
      </vt:variant>
    </vt:vector>
  </HeadingPairs>
  <TitlesOfParts>
    <vt:vector size="67" baseType="lpstr">
      <vt:lpstr>Arial</vt:lpstr>
      <vt:lpstr>Calibri</vt:lpstr>
      <vt:lpstr>Century Gothic</vt:lpstr>
      <vt:lpstr>Courier New</vt:lpstr>
      <vt:lpstr>Wingdings 3</vt:lpstr>
      <vt:lpstr>Jon</vt:lpstr>
      <vt:lpstr>Egzamin ósmoklasisty rok szkolny 2022/2023</vt:lpstr>
      <vt:lpstr>JĘZYK POLSKI - egzamin ósmoklasisty 23.05.2023r.(wtorek) godz.9.00</vt:lpstr>
      <vt:lpstr>CZAS TRWANIA</vt:lpstr>
      <vt:lpstr>OPIS ARKUSZA</vt:lpstr>
      <vt:lpstr>OPIS ARKUSZA</vt:lpstr>
      <vt:lpstr>OPIS ARKUSZA</vt:lpstr>
      <vt:lpstr>TYPY ZADAŃ ZAMKNIĘTYCH</vt:lpstr>
      <vt:lpstr>TYPY ZADAŃ OTWARTYCH</vt:lpstr>
      <vt:lpstr>CO BĘDZIE SPRAWDZANE ?</vt:lpstr>
      <vt:lpstr>CO BĘDZIE SPRAWDZANE?</vt:lpstr>
      <vt:lpstr>LEKTURY</vt:lpstr>
      <vt:lpstr>LEKTURY obowiązkowe do egzaminu:</vt:lpstr>
      <vt:lpstr>ZADANIA  DOTYCZĄCE POEZJI</vt:lpstr>
      <vt:lpstr>PUNKTACJA !</vt:lpstr>
      <vt:lpstr>Prezentacja programu PowerPoint</vt:lpstr>
      <vt:lpstr>MATEMATYKA - egzamin ósmoklasisty 24.05.2023r.(środa) godz.9.00</vt:lpstr>
      <vt:lpstr>CZAS TRWANIA</vt:lpstr>
      <vt:lpstr>OPIS ARKUSZA</vt:lpstr>
      <vt:lpstr>TYPY ZADAŃ ZAMKNIĘTYCH</vt:lpstr>
      <vt:lpstr>TYPY ZADAŃ OTWARTYCH</vt:lpstr>
      <vt:lpstr>CO BĘDZIE SPRAWDZANE ?</vt:lpstr>
      <vt:lpstr>PUNKTACJA </vt:lpstr>
      <vt:lpstr>PUNKTACJA</vt:lpstr>
      <vt:lpstr>Schemat punktowania rozwiązania zadania, za które można otrzymać maksymalnie 4 punkty: </vt:lpstr>
      <vt:lpstr>Schemat punktowania rozwiązania zadania, za które można otrzymać maksymalnie 3 punkty:  </vt:lpstr>
      <vt:lpstr>Schemat punktowania rozwiązania zadania, za które można otrzymać maksymalnie 2 punkty:</vt:lpstr>
      <vt:lpstr>Prezentacja programu PowerPoint</vt:lpstr>
      <vt:lpstr>język angielski - egzamin ósmoklasisty 25.05.2023r.(czwartek) godz.9.00</vt:lpstr>
      <vt:lpstr>Egzamin Ósmoklasisty  z zakresu: język obcy nowożytny </vt:lpstr>
      <vt:lpstr>Co jest sprawdzane na egzaminie:</vt:lpstr>
      <vt:lpstr>  Egzamin w liczbach:  </vt:lpstr>
      <vt:lpstr>Zmiany w E8</vt:lpstr>
      <vt:lpstr>ograniczone zakresy tematyczne:</vt:lpstr>
      <vt:lpstr>Usunięto z listy struktur: </vt:lpstr>
      <vt:lpstr>Słuchanie: zadania zamknięte i otwarte</vt:lpstr>
      <vt:lpstr>Prezentacja programu PowerPoint</vt:lpstr>
      <vt:lpstr>Prezentacja programu PowerPoint</vt:lpstr>
      <vt:lpstr>Reagowania językowe </vt:lpstr>
      <vt:lpstr>Funkcje językowe</vt:lpstr>
      <vt:lpstr>Czytanie</vt:lpstr>
      <vt:lpstr>Prezentacja programu PowerPoint</vt:lpstr>
      <vt:lpstr>Mediacje językowe</vt:lpstr>
      <vt:lpstr>Środki językowe – leksykalne i gramatyczne</vt:lpstr>
      <vt:lpstr>Prezentacja programu PowerPoint</vt:lpstr>
      <vt:lpstr>Prezentacja programu PowerPoint</vt:lpstr>
      <vt:lpstr>Zadanie otwarte sprawdzające umiejętność tworzenia wypowiedzi pisemnej</vt:lpstr>
      <vt:lpstr>Prezentacja programu PowerPoint</vt:lpstr>
      <vt:lpstr>Zasady oceniania</vt:lpstr>
      <vt:lpstr>Prezentacja programu PowerPoint</vt:lpstr>
      <vt:lpstr>    Zasady oceniania zadania otwartego sprawdzającego umiejętność tworzenia wypowiedzi pisemnej</vt:lpstr>
      <vt:lpstr>Prezentacja programu PowerPoint</vt:lpstr>
      <vt:lpstr> Ogólne zasady oceniania rozwiązań zadań otwartych sprawdzających rozumienie ze słuchu, rozumienie tekstów pisanych oraz znajomość funkcji językowych </vt:lpstr>
      <vt:lpstr>Prezentacja programu PowerPoint</vt:lpstr>
      <vt:lpstr>Prezentacja programu PowerPoint</vt:lpstr>
      <vt:lpstr>O egzaminie</vt:lpstr>
      <vt:lpstr>Prezentacja programu PowerPoint</vt:lpstr>
      <vt:lpstr>Szczegółowe sposoby dostosowania warunków i form przeprowadzania egzaminu ósmoklasisty do potrzeb:  1) zdających ze specjalnymi potrzebami edukacyjnymi, w tym niepełnosprawnych, niedostosowanych społecznie oraz zagrożonych niedostosowaniem społecznym.  2) uczniów, o których mowa w art. 165 ust. 1 ustawy z dnia 14 grudnia 2016 r. Prawo oświatowe(cudzoziemców).  3) uczniów – obywateli Ukrainy, których pobyt na terytorium Rzeczypospolitej Polskiej jest uznawany za legalny na podstawie art. 2 ust. 1 ustawy z dnia 12 marca 2022 r. o pomocy obywatelom Ukrainy w związku z konfliktem zbrojnym na terytorium tego państwa. </vt:lpstr>
      <vt:lpstr>1. Dostosowanie form egzaminu ósmoklasisty polega na przygotowaniu odrębnych arkuszy dostosowanych do potrzeb i możliwości zdających. 2. Dostosowanie warunków przeprowadzania egzaminu ósmoklasisty polega między innymi na: 1) zminimalizowaniu ograniczeń wynikających z niepełnosprawności, niedostosowania społecznego lub zagrożenia niedostosowaniem społecznym ucznia 2) zapewnieniu uczniowi miejsca pracy odpowiedniego do jego potrzeb edukacyjnych oraz możliwości psychofizycznych 3) wykorzystaniu odpowiedniego sprzętu specjalistycznego i środków dydaktycznych 4) odpowiednim przedłużeniu czasu przewidzianego na przeprowadzenie egzaminu ósmoklasisty 5) ustaleniu zasad oceniania rozwiązań zadań wykorzystywanych do przeprowadzania egzaminu ósmoklasisty, o których mowa w art. 9a ust. 2 pkt 2 ustawy o systemie oświaty1 , uwzględniających potrzeby edukacyjne oraz możliwości psychofizyczne ucznia 6) zapewnieniu obecności i pomocy w czasie egzaminu ósmoklasisty nauczyciela wspomagającego ucznia w czytaniu lub pisaniu4 lub specjalisty odpowiednio z zakresu danego rodzaju niepełnosprawności, niedostosowania społecznego lub zagrożenia niedostosowaniem społecznym, jeżeli jest to niezbędne do uzyskania właściwego kontaktu z uczniem lub pomocy w obsłudze sprzętu specjalistycznego i środków dydaktycznych.</vt:lpstr>
      <vt:lpstr>Prezentacja programu PowerPoint</vt:lpstr>
      <vt:lpstr>Termin egzaminu próbnego: 22-24.11.2022 28-30.03.2023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POLSKI - egzamin ósmoklasisty 23.05.2023r.(wtorek) godz.9.00</dc:title>
  <dc:creator>BH Pewność</dc:creator>
  <cp:lastModifiedBy>Przemyslaw Otuszewski</cp:lastModifiedBy>
  <cp:revision>10</cp:revision>
  <dcterms:created xsi:type="dcterms:W3CDTF">2022-09-08T18:02:04Z</dcterms:created>
  <dcterms:modified xsi:type="dcterms:W3CDTF">2022-09-26T18:18:54Z</dcterms:modified>
</cp:coreProperties>
</file>